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2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4B923-14D7-4042-BE10-7D576CE34FEF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F86CF-D203-43DD-ACF3-C2E63B6BF8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390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D7A22-6873-4749-B7C7-27D38F37F8BB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829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63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854D0B0-A811-4741-ACF3-2F7EEB99E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0B55F-7047-46DB-91AE-00CF02712689}" type="slidenum">
              <a:rPr lang="en-US" altLang="th-TH"/>
              <a:pPr/>
              <a:t>8</a:t>
            </a:fld>
            <a:endParaRPr lang="th-TH" altLang="th-TH"/>
          </a:p>
        </p:txBody>
      </p:sp>
      <p:sp>
        <p:nvSpPr>
          <p:cNvPr id="567298" name="Rectangle 2">
            <a:extLst>
              <a:ext uri="{FF2B5EF4-FFF2-40B4-BE49-F238E27FC236}">
                <a16:creationId xmlns:a16="http://schemas.microsoft.com/office/drawing/2014/main" xmlns="" id="{249FD9E5-BB0E-451D-936B-54835CBCA4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>
            <a:extLst>
              <a:ext uri="{FF2B5EF4-FFF2-40B4-BE49-F238E27FC236}">
                <a16:creationId xmlns:a16="http://schemas.microsoft.com/office/drawing/2014/main" xmlns="" id="{0FB9624B-62ED-48A4-B36D-137799C76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th-TH"/>
              <a:t>Control points</a:t>
            </a:r>
          </a:p>
          <a:p>
            <a:r>
              <a:rPr lang="en-US" altLang="th-TH"/>
              <a:t>ให้เห็นว่า ปัจจัยคุณภาพมีข้อแตกต่างจากงานผลิตหลายเรื่อง</a:t>
            </a:r>
          </a:p>
          <a:p>
            <a:r>
              <a:rPr lang="en-US" altLang="th-TH"/>
              <a:t>พูดว่า มี ๗ แต่โชว์แค่ ๖ เล่าเรื่องที่เกี่ยวกับปัจจัยนี้ก่อน (เช่นเรื่องคนไข้ผ่าตัดใส่เหล็ก) แล้วค่อยสรุปว่า นี่คือปัจจัยเรื่องความรู้ความเข้าใจผู้เกี่ยวข้องกับคุณภาพ ซึ่งเป็นอีกเรื่องที่ต่างจากงานผลิต</a:t>
            </a:r>
          </a:p>
          <a:p>
            <a:r>
              <a:rPr lang="en-US" altLang="th-TH"/>
              <a:t>ถาม....ใครคือผู้ที่เกี่ยวข้องกับคุณภาพ</a:t>
            </a:r>
          </a:p>
        </p:txBody>
      </p:sp>
    </p:spTree>
    <p:extLst>
      <p:ext uri="{BB962C8B-B14F-4D97-AF65-F5344CB8AC3E}">
        <p14:creationId xmlns:p14="http://schemas.microsoft.com/office/powerpoint/2010/main" val="167178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854D0B0-A811-4741-ACF3-2F7EEB99E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0B55F-7047-46DB-91AE-00CF02712689}" type="slidenum">
              <a:rPr lang="en-US" altLang="th-TH"/>
              <a:pPr/>
              <a:t>13</a:t>
            </a:fld>
            <a:endParaRPr lang="th-TH" altLang="th-TH"/>
          </a:p>
        </p:txBody>
      </p:sp>
      <p:sp>
        <p:nvSpPr>
          <p:cNvPr id="567298" name="Rectangle 2">
            <a:extLst>
              <a:ext uri="{FF2B5EF4-FFF2-40B4-BE49-F238E27FC236}">
                <a16:creationId xmlns:a16="http://schemas.microsoft.com/office/drawing/2014/main" xmlns="" id="{249FD9E5-BB0E-451D-936B-54835CBCA4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>
            <a:extLst>
              <a:ext uri="{FF2B5EF4-FFF2-40B4-BE49-F238E27FC236}">
                <a16:creationId xmlns:a16="http://schemas.microsoft.com/office/drawing/2014/main" xmlns="" id="{0FB9624B-62ED-48A4-B36D-137799C76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th-TH"/>
              <a:t>Control points</a:t>
            </a:r>
          </a:p>
          <a:p>
            <a:r>
              <a:rPr lang="en-US" altLang="th-TH"/>
              <a:t>ให้เห็นว่า ปัจจัยคุณภาพมีข้อแตกต่างจากงานผลิตหลายเรื่อง</a:t>
            </a:r>
          </a:p>
          <a:p>
            <a:r>
              <a:rPr lang="en-US" altLang="th-TH"/>
              <a:t>พูดว่า มี ๗ แต่โชว์แค่ ๖ เล่าเรื่องที่เกี่ยวกับปัจจัยนี้ก่อน (เช่นเรื่องคนไข้ผ่าตัดใส่เหล็ก) แล้วค่อยสรุปว่า นี่คือปัจจัยเรื่องความรู้ความเข้าใจผู้เกี่ยวข้องกับคุณภาพ ซึ่งเป็นอีกเรื่องที่ต่างจากงานผลิต</a:t>
            </a:r>
          </a:p>
          <a:p>
            <a:r>
              <a:rPr lang="en-US" altLang="th-TH"/>
              <a:t>ถาม....ใครคือผู้ที่เกี่ยวข้องกับคุณภาพ</a:t>
            </a:r>
          </a:p>
        </p:txBody>
      </p:sp>
    </p:spTree>
    <p:extLst>
      <p:ext uri="{BB962C8B-B14F-4D97-AF65-F5344CB8AC3E}">
        <p14:creationId xmlns:p14="http://schemas.microsoft.com/office/powerpoint/2010/main" val="379236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854D0B0-A811-4741-ACF3-2F7EEB99E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0B55F-7047-46DB-91AE-00CF02712689}" type="slidenum">
              <a:rPr lang="en-US" altLang="th-TH"/>
              <a:pPr/>
              <a:t>15</a:t>
            </a:fld>
            <a:endParaRPr lang="th-TH" altLang="th-TH"/>
          </a:p>
        </p:txBody>
      </p:sp>
      <p:sp>
        <p:nvSpPr>
          <p:cNvPr id="567298" name="Rectangle 2">
            <a:extLst>
              <a:ext uri="{FF2B5EF4-FFF2-40B4-BE49-F238E27FC236}">
                <a16:creationId xmlns:a16="http://schemas.microsoft.com/office/drawing/2014/main" xmlns="" id="{249FD9E5-BB0E-451D-936B-54835CBCA4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>
            <a:extLst>
              <a:ext uri="{FF2B5EF4-FFF2-40B4-BE49-F238E27FC236}">
                <a16:creationId xmlns:a16="http://schemas.microsoft.com/office/drawing/2014/main" xmlns="" id="{0FB9624B-62ED-48A4-B36D-137799C76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th-TH"/>
              <a:t>Control points</a:t>
            </a:r>
          </a:p>
          <a:p>
            <a:r>
              <a:rPr lang="en-US" altLang="th-TH"/>
              <a:t>ให้เห็นว่า ปัจจัยคุณภาพมีข้อแตกต่างจากงานผลิตหลายเรื่อง</a:t>
            </a:r>
          </a:p>
          <a:p>
            <a:r>
              <a:rPr lang="en-US" altLang="th-TH"/>
              <a:t>พูดว่า มี ๗ แต่โชว์แค่ ๖ เล่าเรื่องที่เกี่ยวกับปัจจัยนี้ก่อน (เช่นเรื่องคนไข้ผ่าตัดใส่เหล็ก) แล้วค่อยสรุปว่า นี่คือปัจจัยเรื่องความรู้ความเข้าใจผู้เกี่ยวข้องกับคุณภาพ ซึ่งเป็นอีกเรื่องที่ต่างจากงานผลิต</a:t>
            </a:r>
          </a:p>
          <a:p>
            <a:r>
              <a:rPr lang="en-US" altLang="th-TH"/>
              <a:t>ถาม....ใครคือผู้ที่เกี่ยวข้องกับคุณภาพ</a:t>
            </a:r>
          </a:p>
        </p:txBody>
      </p:sp>
    </p:spTree>
    <p:extLst>
      <p:ext uri="{BB962C8B-B14F-4D97-AF65-F5344CB8AC3E}">
        <p14:creationId xmlns:p14="http://schemas.microsoft.com/office/powerpoint/2010/main" val="301120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869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876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249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29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27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522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536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245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596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755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016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882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546FB-C525-4656-B4FD-B30781F7BC54}" type="datetimeFigureOut">
              <a:rPr lang="th-TH" smtClean="0"/>
              <a:t>18/02/63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7BCBA-ABC6-470E-AA4A-AE60B7DEEB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035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083" y="280205"/>
            <a:ext cx="11690251" cy="261889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th-TH" sz="4900" b="1" dirty="0">
                <a:solidFill>
                  <a:srgbClr val="002060"/>
                </a:solidFill>
              </a:rPr>
              <a:t/>
            </a:r>
            <a:br>
              <a:rPr lang="th-TH" sz="4900" b="1" dirty="0">
                <a:solidFill>
                  <a:srgbClr val="002060"/>
                </a:solidFill>
              </a:rPr>
            </a:br>
            <a:r>
              <a:rPr lang="th-TH" sz="4900" b="1" dirty="0" smtClean="0">
                <a:solidFill>
                  <a:srgbClr val="002060"/>
                </a:solidFill>
              </a:rPr>
              <a:t/>
            </a:r>
            <a:br>
              <a:rPr lang="th-TH" sz="4900" b="1" dirty="0" smtClean="0">
                <a:solidFill>
                  <a:srgbClr val="002060"/>
                </a:solidFill>
              </a:rPr>
            </a:br>
            <a:r>
              <a:rPr lang="th-TH" sz="4900" b="1" dirty="0">
                <a:solidFill>
                  <a:srgbClr val="002060"/>
                </a:solidFill>
              </a:rPr>
              <a:t/>
            </a:r>
            <a:br>
              <a:rPr lang="th-TH" sz="4900" b="1" dirty="0">
                <a:solidFill>
                  <a:srgbClr val="002060"/>
                </a:solidFill>
              </a:rPr>
            </a:br>
            <a:r>
              <a:rPr lang="th-TH" sz="4900" b="1" dirty="0" smtClean="0">
                <a:solidFill>
                  <a:srgbClr val="002060"/>
                </a:solidFill>
              </a:rPr>
              <a:t/>
            </a:r>
            <a:br>
              <a:rPr lang="th-TH" sz="4900" b="1" dirty="0" smtClean="0">
                <a:solidFill>
                  <a:srgbClr val="002060"/>
                </a:solidFill>
              </a:rPr>
            </a:br>
            <a:r>
              <a:rPr lang="th-TH" sz="4900" b="1" dirty="0">
                <a:solidFill>
                  <a:srgbClr val="002060"/>
                </a:solidFill>
              </a:rPr>
              <a:t/>
            </a:r>
            <a:br>
              <a:rPr lang="th-TH" sz="4900" b="1" dirty="0">
                <a:solidFill>
                  <a:srgbClr val="002060"/>
                </a:solidFill>
              </a:rPr>
            </a:br>
            <a:r>
              <a:rPr lang="th-TH" sz="47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การพัฒนารูปแบบ</a:t>
            </a:r>
            <a:r>
              <a:rPr lang="en-US" sz="47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7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"คลินิกการฝากครรภ์คุณภาพ" </a:t>
            </a:r>
            <a:r>
              <a:rPr lang="en-US" sz="47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47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47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จังหวัดนครศรีธรรมราช </a:t>
            </a:r>
            <a:r>
              <a:rPr lang="th-TH" sz="54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54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Antenatal Care: ANC Module)</a:t>
            </a:r>
            <a:r>
              <a:rPr lang="th-TH" sz="32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2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endParaRPr lang="en-US" sz="40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26" name="รูปภาพ 2" descr="C:\Users\toy_toy\Desktop\IMG_0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" b="-73"/>
          <a:stretch>
            <a:fillRect/>
          </a:stretch>
        </p:blipFill>
        <p:spPr bwMode="auto">
          <a:xfrm>
            <a:off x="463784" y="2433712"/>
            <a:ext cx="5205496" cy="388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7" descr="C:\Users\toy_toy\Desktop\IMG_0284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28" y="2538061"/>
            <a:ext cx="3202717" cy="3778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toy_toy\Desktop\S__632586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4" t="16237" r="1102" b="30870"/>
          <a:stretch/>
        </p:blipFill>
        <p:spPr bwMode="auto">
          <a:xfrm>
            <a:off x="9208813" y="1461872"/>
            <a:ext cx="2819063" cy="3681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615965" y="176917"/>
            <a:ext cx="11260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1.สถานที่</a:t>
            </a:r>
            <a:endParaRPr lang="en-US" sz="3600" b="1" dirty="0">
              <a:solidFill>
                <a:srgbClr val="00B05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30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ห้องฝากครรภ์ ต้องแยกเป็นสัดส่วนชัดเจน (สามารถใช้รวมกับห้องส่งเสริมอื่นหรือห้องรับวัคซีน) 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>
              <a:buFontTx/>
              <a:buChar char="-"/>
            </a:pPr>
            <a:endParaRPr lang="en-US" sz="3000" b="1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026" name="Picture 2" descr="C:\Users\toy_toy\Desktop\IMG_02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27" y="1448971"/>
            <a:ext cx="4850504" cy="44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26" y="3444519"/>
            <a:ext cx="2973619" cy="263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r="6991" b="12584"/>
          <a:stretch/>
        </p:blipFill>
        <p:spPr bwMode="auto">
          <a:xfrm>
            <a:off x="9141525" y="1171982"/>
            <a:ext cx="2871212" cy="209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toy_toy\Desktop\IMG_02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2768" r="3962" b="5830"/>
          <a:stretch/>
        </p:blipFill>
        <p:spPr bwMode="auto">
          <a:xfrm>
            <a:off x="6353107" y="1398097"/>
            <a:ext cx="2668919" cy="45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7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923779" y="276756"/>
            <a:ext cx="8815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1สถานที่</a:t>
            </a:r>
            <a:endParaRPr lang="en-US" sz="3600" b="1" dirty="0">
              <a:solidFill>
                <a:srgbClr val="00B05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1006128"/>
            <a:ext cx="11168743" cy="554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ลูกศรซ้าย 10"/>
          <p:cNvSpPr/>
          <p:nvPr/>
        </p:nvSpPr>
        <p:spPr>
          <a:xfrm>
            <a:off x="3188677" y="3133086"/>
            <a:ext cx="785446" cy="4103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96815" y="294788"/>
            <a:ext cx="2667000" cy="654782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th-TH" sz="4000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4000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สถานที่  </a:t>
            </a:r>
            <a:r>
              <a:rPr lang="en-US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7860" y="459573"/>
            <a:ext cx="109083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ห้องโรงเรียนพ่อแม่ ถ้าไม่มีห้องเพียงพอ อาจใช้มุม </a:t>
            </a:r>
            <a:r>
              <a:rPr lang="en-US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NDDC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จัดหาเก้าอี้ที่มีพนักพิงและมีสามี</a:t>
            </a:r>
            <a:endParaRPr lang="en-US" b="1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ร่วมฟังด้วย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มุม </a:t>
            </a:r>
            <a:r>
              <a:rPr lang="en-US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lab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สำหรับ</a:t>
            </a:r>
            <a:r>
              <a:rPr lang="th-TH" b="1" dirty="0" err="1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ปั่นฮี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</a:t>
            </a:r>
            <a:r>
              <a:rPr lang="th-TH" b="1" dirty="0" err="1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โตคริต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 </a:t>
            </a:r>
            <a:r>
              <a:rPr lang="en-US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UPT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(อาจเป็นมุม </a:t>
            </a:r>
            <a:r>
              <a:rPr lang="en-US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lab</a:t>
            </a:r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รวมในรพ.สต.)</a:t>
            </a:r>
            <a:endParaRPr lang="en-US" b="1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b="1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Picture 4" descr="C:\Users\toy_toy\Desktop\รปจะใส่ทำพ้อย 26 พย 62\IMG_9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07" y="3278458"/>
            <a:ext cx="3036111" cy="3033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6305544" y="3967090"/>
            <a:ext cx="2813538" cy="1072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ภาพ </a:t>
            </a:r>
          </a:p>
          <a:p>
            <a:pPr algn="ctr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หม้อ</a:t>
            </a:r>
            <a:r>
              <a:rPr lang="th-TH" sz="2400" b="1" dirty="0" err="1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ปั่นฮี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มา</a:t>
            </a:r>
            <a:r>
              <a:rPr lang="th-TH" sz="2400" b="1" dirty="0" err="1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โตคริต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51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6" name="Text Box 4">
            <a:extLst>
              <a:ext uri="{FF2B5EF4-FFF2-40B4-BE49-F238E27FC236}">
                <a16:creationId xmlns:a16="http://schemas.microsoft.com/office/drawing/2014/main" xmlns="" id="{8C7F8ED7-270C-4B1A-AD66-45F68C9D3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23" y="333792"/>
            <a:ext cx="5762277" cy="54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</a:pPr>
            <a:r>
              <a:rPr lang="th-TH" altLang="th-TH" sz="3600" b="1" dirty="0">
                <a:solidFill>
                  <a:schemeClr val="accent6">
                    <a:lumMod val="50000"/>
                  </a:schemeClr>
                </a:solidFill>
                <a:cs typeface="EucrosiaUPC" panose="02020603050405020304" pitchFamily="18" charset="-34"/>
              </a:rPr>
              <a:t>เครื่องมืออุปกรณ์ วัสดุ สิ่งของ ยา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C13961D-60A5-47E9-ADDD-E683C1929254}"/>
              </a:ext>
            </a:extLst>
          </p:cNvPr>
          <p:cNvSpPr txBox="1">
            <a:spLocks/>
          </p:cNvSpPr>
          <p:nvPr/>
        </p:nvSpPr>
        <p:spPr>
          <a:xfrm>
            <a:off x="333722" y="876247"/>
            <a:ext cx="3323877" cy="5647960"/>
          </a:xfrm>
          <a:prstGeom prst="rect">
            <a:avLst/>
          </a:prstGeom>
          <a:solidFill>
            <a:srgbClr val="00FFFF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buClr>
                <a:srgbClr val="8AD0D6"/>
              </a:buClr>
              <a:defRPr/>
            </a:pPr>
            <a:r>
              <a:rPr lang="th-TH" altLang="th-TH" sz="26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เครื่องมือ/อุปกรณ์</a:t>
            </a:r>
          </a:p>
          <a:p>
            <a:pPr algn="ctr">
              <a:buClr>
                <a:srgbClr val="8AD0D6"/>
              </a:buClr>
              <a:defRPr/>
            </a:pPr>
            <a:endParaRPr lang="th-TH" altLang="th-TH" sz="26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เครื่องชั่ง</a:t>
            </a:r>
            <a:r>
              <a:rPr lang="th-TH" altLang="en-US" sz="2600" b="1" dirty="0" err="1">
                <a:latin typeface="Angsana New" pitchFamily="18" charset="-34"/>
                <a:ea typeface="+mj-ea"/>
                <a:cs typeface="Angsana New" pitchFamily="18" charset="-34"/>
              </a:rPr>
              <a:t>นํ้า</a:t>
            </a:r>
            <a:r>
              <a:rPr lang="th-TH" altLang="en-US" sz="2600" b="1" dirty="0" smtClean="0">
                <a:latin typeface="Angsana New" pitchFamily="18" charset="-34"/>
                <a:ea typeface="+mj-ea"/>
                <a:cs typeface="Angsana New" pitchFamily="18" charset="-34"/>
              </a:rPr>
              <a:t>หนัก ที่</a:t>
            </a: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มีความละเอียด </a:t>
            </a:r>
            <a:r>
              <a:rPr lang="en-US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0.1 </a:t>
            </a: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กก. 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2600" b="1" dirty="0" smtClean="0">
                <a:latin typeface="Angsana New" pitchFamily="18" charset="-34"/>
                <a:ea typeface="+mj-ea"/>
                <a:cs typeface="Angsana New" pitchFamily="18" charset="-34"/>
              </a:rPr>
              <a:t>เครื่องวัด</a:t>
            </a: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ส่วนสูง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เครื่องวัดความดันแบบปรอท</a:t>
            </a:r>
            <a:r>
              <a:rPr lang="en-US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 </a:t>
            </a:r>
            <a:endParaRPr lang="th-TH" altLang="en-US" sz="2600" b="1" dirty="0" smtClean="0">
              <a:latin typeface="Angsana New" pitchFamily="18" charset="-34"/>
              <a:ea typeface="+mj-ea"/>
              <a:cs typeface="Angsana New" pitchFamily="18" charset="-34"/>
            </a:endParaRPr>
          </a:p>
          <a:p>
            <a:pPr marL="0" indent="0">
              <a:buClr>
                <a:srgbClr val="8AD0D6"/>
              </a:buClr>
              <a:buNone/>
              <a:defRPr/>
            </a:pP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 </a:t>
            </a:r>
            <a:r>
              <a:rPr lang="th-TH" altLang="en-US" sz="2600" b="1" dirty="0" smtClean="0">
                <a:latin typeface="Angsana New" pitchFamily="18" charset="-34"/>
                <a:ea typeface="+mj-ea"/>
                <a:cs typeface="Angsana New" pitchFamily="18" charset="-34"/>
              </a:rPr>
              <a:t>    มี </a:t>
            </a:r>
            <a:r>
              <a:rPr lang="en-US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cup size </a:t>
            </a: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เล็ก กลาง ใหญ่ 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2600" b="1" dirty="0">
                <a:latin typeface="Angsana New" pitchFamily="18" charset="-34"/>
                <a:ea typeface="+mj-ea"/>
                <a:cs typeface="Angsana New" pitchFamily="18" charset="-34"/>
              </a:rPr>
              <a:t>หูฟัง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sz="2600" b="1" dirty="0">
                <a:latin typeface="Angsana New" pitchFamily="18" charset="-34"/>
                <a:cs typeface="Angsana New" pitchFamily="18" charset="-34"/>
              </a:rPr>
              <a:t>Drop tone</a:t>
            </a:r>
            <a:endParaRPr lang="th-TH" altLang="en-US" sz="26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2600" b="1" dirty="0">
                <a:latin typeface="Angsana New" pitchFamily="18" charset="-34"/>
                <a:cs typeface="Angsana New" pitchFamily="18" charset="-34"/>
              </a:rPr>
              <a:t>เครื่องปั่น </a:t>
            </a:r>
            <a:r>
              <a:rPr lang="en-US" altLang="en-US" sz="2600" b="1" dirty="0">
                <a:latin typeface="Angsana New" pitchFamily="18" charset="-34"/>
                <a:cs typeface="Angsana New" pitchFamily="18" charset="-34"/>
              </a:rPr>
              <a:t>HCT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2600" b="1" dirty="0">
                <a:latin typeface="Angsana New" pitchFamily="18" charset="-34"/>
                <a:cs typeface="Angsana New" pitchFamily="18" charset="-34"/>
              </a:rPr>
              <a:t>เครื่องตรวจระดับน้ำตาล</a:t>
            </a:r>
            <a:r>
              <a:rPr lang="en-US" altLang="en-US" sz="2600" b="1" dirty="0">
                <a:latin typeface="Angsana New" pitchFamily="18" charset="-34"/>
                <a:cs typeface="Angsana New" pitchFamily="18" charset="-34"/>
              </a:rPr>
              <a:t> CB</a:t>
            </a: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351" dirty="0">
              <a:latin typeface="Cordia New" pitchFamily="34" charset="-34"/>
              <a:ea typeface="+mj-ea"/>
              <a:cs typeface="Cordia New" pitchFamily="34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5D230FF-8D5C-4E2D-B87A-D29047622C1B}"/>
              </a:ext>
            </a:extLst>
          </p:cNvPr>
          <p:cNvSpPr txBox="1">
            <a:spLocks/>
          </p:cNvSpPr>
          <p:nvPr/>
        </p:nvSpPr>
        <p:spPr>
          <a:xfrm>
            <a:off x="4482790" y="988790"/>
            <a:ext cx="3078678" cy="5647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buClr>
                <a:srgbClr val="8AD0D6"/>
              </a:buClr>
              <a:defRPr/>
            </a:pPr>
            <a:r>
              <a:rPr lang="th-TH" altLang="th-TH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วัสดุ </a:t>
            </a:r>
            <a:r>
              <a:rPr lang="th-TH" alt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สิ่งของ</a:t>
            </a:r>
            <a:endParaRPr lang="th-TH" altLang="th-TH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b="1" dirty="0">
                <a:latin typeface="Angsana New" pitchFamily="18" charset="-34"/>
                <a:ea typeface="+mj-ea"/>
                <a:cs typeface="Angsana New" pitchFamily="18" charset="-34"/>
              </a:rPr>
              <a:t>สายวัด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b="1" dirty="0">
                <a:latin typeface="Angsana New" pitchFamily="18" charset="-34"/>
                <a:cs typeface="Angsana New" pitchFamily="18" charset="-34"/>
              </a:rPr>
              <a:t>Gel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b="1" dirty="0">
                <a:latin typeface="Angsana New" pitchFamily="18" charset="-34"/>
                <a:cs typeface="Angsana New" pitchFamily="18" charset="-34"/>
              </a:rPr>
              <a:t>ผ้าเช็ดหน้าท้อง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b="1" dirty="0">
                <a:latin typeface="Angsana New" pitchFamily="18" charset="-34"/>
                <a:cs typeface="Angsana New" pitchFamily="18" charset="-34"/>
              </a:rPr>
              <a:t>แผ่นคำนวณอายุครรภ์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b="1" dirty="0">
                <a:latin typeface="Angsana New" pitchFamily="18" charset="-34"/>
                <a:cs typeface="Angsana New" pitchFamily="18" charset="-34"/>
              </a:rPr>
              <a:t>ชุดทดสอบการตั้งครรภ์ </a:t>
            </a:r>
            <a:endParaRPr lang="th-TH" altLang="en-US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Clr>
                <a:srgbClr val="8AD0D6"/>
              </a:buClr>
              <a:buNone/>
              <a:defRPr/>
            </a:pPr>
            <a:r>
              <a:rPr lang="th-TH" altLang="en-US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en-US" b="1" dirty="0" smtClean="0">
                <a:latin typeface="Angsana New" pitchFamily="18" charset="-34"/>
                <a:cs typeface="Angsana New" pitchFamily="18" charset="-34"/>
              </a:rPr>
              <a:t>    แถบ </a:t>
            </a:r>
            <a:r>
              <a:rPr lang="en-US" altLang="en-US" b="1" dirty="0" smtClean="0">
                <a:latin typeface="Angsana New" pitchFamily="18" charset="-34"/>
                <a:cs typeface="Angsana New" pitchFamily="18" charset="-34"/>
              </a:rPr>
              <a:t>UPT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b="1" dirty="0">
                <a:latin typeface="Angsana New" pitchFamily="18" charset="-34"/>
                <a:cs typeface="Angsana New" pitchFamily="18" charset="-34"/>
              </a:rPr>
              <a:t>แก้วเก็บปัสสาวะ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b="1" dirty="0">
                <a:latin typeface="Angsana New" pitchFamily="18" charset="-34"/>
                <a:cs typeface="Angsana New" pitchFamily="18" charset="-34"/>
              </a:rPr>
              <a:t>เครื่องปั่น </a:t>
            </a:r>
            <a:r>
              <a:rPr lang="en-US" altLang="en-US" b="1" dirty="0">
                <a:latin typeface="Angsana New" pitchFamily="18" charset="-34"/>
                <a:cs typeface="Angsana New" pitchFamily="18" charset="-34"/>
              </a:rPr>
              <a:t>HCT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b="1" dirty="0" err="1">
                <a:latin typeface="Angsana New" pitchFamily="18" charset="-34"/>
                <a:cs typeface="Angsana New" pitchFamily="18" charset="-34"/>
              </a:rPr>
              <a:t>Syling</a:t>
            </a:r>
            <a:endParaRPr lang="en-US" altLang="en-US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b="1" dirty="0">
                <a:latin typeface="Angsana New" pitchFamily="18" charset="-34"/>
                <a:cs typeface="Angsana New" pitchFamily="18" charset="-34"/>
              </a:rPr>
              <a:t>เข็มเจาะ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b="1" dirty="0">
                <a:latin typeface="Angsana New" pitchFamily="18" charset="-34"/>
                <a:cs typeface="Angsana New" pitchFamily="18" charset="-34"/>
              </a:rPr>
              <a:t>Tube</a:t>
            </a: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351" dirty="0">
              <a:latin typeface="Cordia New" pitchFamily="34" charset="-34"/>
              <a:ea typeface="+mj-ea"/>
              <a:cs typeface="Cordia New" pitchFamily="34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50E1BA17-4000-4B59-A249-FFFC82F688F4}"/>
              </a:ext>
            </a:extLst>
          </p:cNvPr>
          <p:cNvSpPr txBox="1">
            <a:spLocks/>
          </p:cNvSpPr>
          <p:nvPr/>
        </p:nvSpPr>
        <p:spPr>
          <a:xfrm>
            <a:off x="8497229" y="1006908"/>
            <a:ext cx="2898619" cy="5647957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buClr>
                <a:srgbClr val="8AD0D6"/>
              </a:buClr>
              <a:defRPr/>
            </a:pPr>
            <a:r>
              <a:rPr lang="th-TH" altLang="th-TH" sz="24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ยา</a:t>
            </a:r>
          </a:p>
          <a:p>
            <a:pPr algn="ctr">
              <a:buClr>
                <a:srgbClr val="8AD0D6"/>
              </a:buClr>
              <a:defRPr/>
            </a:pPr>
            <a:endParaRPr lang="th-TH" altLang="th-TH" sz="24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en-US" altLang="en-US" sz="2400" b="1" dirty="0">
                <a:latin typeface="Angsana New" pitchFamily="18" charset="-34"/>
                <a:cs typeface="Angsana New" pitchFamily="18" charset="-34"/>
              </a:rPr>
              <a:t>Vaccine DT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2400" b="1" dirty="0">
                <a:latin typeface="Angsana New" pitchFamily="18" charset="-34"/>
                <a:cs typeface="Angsana New" pitchFamily="18" charset="-34"/>
              </a:rPr>
              <a:t>ยา</a:t>
            </a:r>
            <a:r>
              <a:rPr lang="en-US" alt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altLang="en-US" sz="2400" b="1" dirty="0" err="1">
                <a:latin typeface="Angsana New" pitchFamily="18" charset="-34"/>
                <a:cs typeface="Angsana New" pitchFamily="18" charset="-34"/>
              </a:rPr>
              <a:t>triferdine</a:t>
            </a:r>
            <a:endParaRPr lang="en-US" altLang="en-US" sz="24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2400" b="1" dirty="0">
                <a:latin typeface="Angsana New" pitchFamily="18" charset="-34"/>
                <a:cs typeface="Angsana New" pitchFamily="18" charset="-34"/>
              </a:rPr>
              <a:t>ยา </a:t>
            </a:r>
            <a:r>
              <a:rPr lang="en-US" altLang="en-US" sz="2400" b="1" dirty="0" smtClean="0">
                <a:latin typeface="Angsana New" pitchFamily="18" charset="-34"/>
                <a:cs typeface="Angsana New" pitchFamily="18" charset="-34"/>
              </a:rPr>
              <a:t>Folic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sz="2400" b="1" dirty="0" smtClean="0">
                <a:latin typeface="Angsana New" pitchFamily="18" charset="-34"/>
                <a:cs typeface="Angsana New" pitchFamily="18" charset="-34"/>
              </a:rPr>
              <a:t>FeSO4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2400" b="1" dirty="0" err="1" smtClean="0">
                <a:latin typeface="Angsana New" pitchFamily="18" charset="-34"/>
                <a:cs typeface="Angsana New" pitchFamily="18" charset="-34"/>
              </a:rPr>
              <a:t>เด็กซ์โตส</a:t>
            </a:r>
            <a:r>
              <a:rPr lang="th-TH" altLang="en-US" sz="2400" b="1" dirty="0" smtClean="0">
                <a:latin typeface="Angsana New" pitchFamily="18" charset="-34"/>
                <a:cs typeface="Angsana New" pitchFamily="18" charset="-34"/>
              </a:rPr>
              <a:t>ผง</a:t>
            </a:r>
            <a:endParaRPr lang="en-US" altLang="en-US" sz="24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351" dirty="0">
              <a:latin typeface="Cordia New" pitchFamily="34" charset="-34"/>
              <a:ea typeface="+mj-ea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962450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ผลการค้นหารูปภาพสำหรับ เครื่องชั่งนำ้หนักวัดส่วนสูง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63" y="209028"/>
            <a:ext cx="2506469" cy="32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ผลการค้นหารูปภาพสำหรับ stethoscop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15" y="3493988"/>
            <a:ext cx="2598127" cy="165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ผลการค้นหารูปภาพสำหรับ เครื่องตรวจระดับนำ้ตาล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48" y="209028"/>
            <a:ext cx="2790386" cy="25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C13961D-60A5-47E9-ADDD-E683C1929254}"/>
              </a:ext>
            </a:extLst>
          </p:cNvPr>
          <p:cNvSpPr txBox="1">
            <a:spLocks/>
          </p:cNvSpPr>
          <p:nvPr/>
        </p:nvSpPr>
        <p:spPr>
          <a:xfrm>
            <a:off x="359142" y="560186"/>
            <a:ext cx="3353873" cy="5126936"/>
          </a:xfrm>
          <a:prstGeom prst="rect">
            <a:avLst/>
          </a:prstGeom>
          <a:solidFill>
            <a:srgbClr val="00FFFF"/>
          </a:solidFill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buClr>
                <a:srgbClr val="8AD0D6"/>
              </a:buClr>
              <a:defRPr/>
            </a:pPr>
            <a:r>
              <a:rPr lang="th-TH" altLang="th-TH" sz="31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เครื่องมือ/อุปกรณ์</a:t>
            </a:r>
          </a:p>
          <a:p>
            <a:pPr algn="ctr">
              <a:buClr>
                <a:srgbClr val="8AD0D6"/>
              </a:buClr>
              <a:defRPr/>
            </a:pPr>
            <a:endParaRPr lang="th-TH" altLang="th-TH" sz="31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เครื่องชั่ง</a:t>
            </a:r>
            <a:r>
              <a:rPr lang="th-TH" altLang="en-US" sz="3100" b="1" dirty="0" err="1">
                <a:latin typeface="Angsana New" pitchFamily="18" charset="-34"/>
                <a:ea typeface="+mj-ea"/>
                <a:cs typeface="Angsana New" pitchFamily="18" charset="-34"/>
              </a:rPr>
              <a:t>นํ้า</a:t>
            </a:r>
            <a:r>
              <a:rPr lang="th-TH" altLang="en-US" sz="3100" b="1" dirty="0" smtClean="0">
                <a:latin typeface="Angsana New" pitchFamily="18" charset="-34"/>
                <a:ea typeface="+mj-ea"/>
                <a:cs typeface="Angsana New" pitchFamily="18" charset="-34"/>
              </a:rPr>
              <a:t>หนัก ที่</a:t>
            </a: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มีความละเอียด </a:t>
            </a:r>
            <a:r>
              <a:rPr lang="en-US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0.1 </a:t>
            </a: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กก. 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100" b="1" dirty="0" smtClean="0">
                <a:latin typeface="Angsana New" pitchFamily="18" charset="-34"/>
                <a:ea typeface="+mj-ea"/>
                <a:cs typeface="Angsana New" pitchFamily="18" charset="-34"/>
              </a:rPr>
              <a:t>เครื่องวัด</a:t>
            </a: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ส่วนสูง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เครื่องวัดความดันแบบปรอท</a:t>
            </a:r>
            <a:r>
              <a:rPr lang="en-US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 </a:t>
            </a: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มี </a:t>
            </a:r>
            <a:r>
              <a:rPr lang="en-US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cup size </a:t>
            </a: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เล็ก กลาง ใหญ่ 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100" b="1" dirty="0">
                <a:latin typeface="Angsana New" pitchFamily="18" charset="-34"/>
                <a:ea typeface="+mj-ea"/>
                <a:cs typeface="Angsana New" pitchFamily="18" charset="-34"/>
              </a:rPr>
              <a:t>หูฟัง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sz="3100" b="1" dirty="0">
                <a:latin typeface="Angsana New" pitchFamily="18" charset="-34"/>
                <a:cs typeface="Angsana New" pitchFamily="18" charset="-34"/>
              </a:rPr>
              <a:t>Drop tone</a:t>
            </a:r>
            <a:endParaRPr lang="th-TH" altLang="en-US" sz="31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3100" b="1" dirty="0">
                <a:latin typeface="Angsana New" pitchFamily="18" charset="-34"/>
                <a:cs typeface="Angsana New" pitchFamily="18" charset="-34"/>
              </a:rPr>
              <a:t>เครื่องปั่น </a:t>
            </a:r>
            <a:r>
              <a:rPr lang="en-US" altLang="en-US" sz="3100" b="1" dirty="0">
                <a:latin typeface="Angsana New" pitchFamily="18" charset="-34"/>
                <a:cs typeface="Angsana New" pitchFamily="18" charset="-34"/>
              </a:rPr>
              <a:t>HCT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100" b="1" dirty="0">
                <a:latin typeface="Angsana New" pitchFamily="18" charset="-34"/>
                <a:cs typeface="Angsana New" pitchFamily="18" charset="-34"/>
              </a:rPr>
              <a:t>เครื่องตรวจระดับน้ำตาล</a:t>
            </a:r>
            <a:r>
              <a:rPr lang="en-US" altLang="en-US" sz="31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altLang="en-US" sz="3100" b="1" dirty="0" smtClean="0">
                <a:latin typeface="Angsana New" pitchFamily="18" charset="-34"/>
                <a:cs typeface="Angsana New" pitchFamily="18" charset="-34"/>
              </a:rPr>
              <a:t>CB</a:t>
            </a:r>
            <a:endParaRPr lang="en-US" altLang="en-US" sz="31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351" dirty="0">
              <a:latin typeface="Cordia New" pitchFamily="34" charset="-34"/>
              <a:ea typeface="+mj-ea"/>
              <a:cs typeface="Cordia New" pitchFamily="34" charset="-34"/>
            </a:endParaRPr>
          </a:p>
        </p:txBody>
      </p:sp>
      <p:pic>
        <p:nvPicPr>
          <p:cNvPr id="10" name="รูปภาพ 5">
            <a:extLst>
              <a:ext uri="{FF2B5EF4-FFF2-40B4-BE49-F238E27FC236}">
                <a16:creationId xmlns:a16="http://schemas.microsoft.com/office/drawing/2014/main" xmlns="" id="{9C2D8979-6813-4FEA-8367-80571B2CA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14" y="205478"/>
            <a:ext cx="2743199" cy="2411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toy_toy\Desktop\รปจะใส่ทำพ้อย 26 พย 62\ภาพdrop to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42" y="3259215"/>
            <a:ext cx="1974729" cy="2945459"/>
          </a:xfrm>
          <a:prstGeom prst="rect">
            <a:avLst/>
          </a:prstGeom>
          <a:noFill/>
          <a:effectLst>
            <a:innerShdw blurRad="63500" dist="50800" dir="13500000">
              <a:schemeClr val="accent2">
                <a:lumMod val="60000"/>
                <a:lumOff val="40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toy_toy\Desktop\รปจะใส่ทำพ้อย 26 พย 62\IMG_94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205" y="3379060"/>
            <a:ext cx="2693829" cy="2571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44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5D230FF-8D5C-4E2D-B87A-D29047622C1B}"/>
              </a:ext>
            </a:extLst>
          </p:cNvPr>
          <p:cNvSpPr txBox="1">
            <a:spLocks/>
          </p:cNvSpPr>
          <p:nvPr/>
        </p:nvSpPr>
        <p:spPr>
          <a:xfrm>
            <a:off x="764533" y="905301"/>
            <a:ext cx="2937671" cy="5568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buClr>
                <a:srgbClr val="8AD0D6"/>
              </a:buClr>
              <a:defRPr/>
            </a:pPr>
            <a:r>
              <a:rPr lang="th-TH" altLang="th-TH" sz="39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วัสดุ </a:t>
            </a:r>
            <a:r>
              <a:rPr lang="th-TH" altLang="th-TH" sz="39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สิ่งของ</a:t>
            </a:r>
            <a:endParaRPr lang="th-TH" altLang="th-TH" sz="39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3500" b="1" dirty="0">
                <a:latin typeface="Angsana New" pitchFamily="18" charset="-34"/>
                <a:ea typeface="+mj-ea"/>
                <a:cs typeface="Angsana New" pitchFamily="18" charset="-34"/>
              </a:rPr>
              <a:t>สายวัด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sz="3500" b="1" dirty="0">
                <a:latin typeface="Angsana New" pitchFamily="18" charset="-34"/>
                <a:cs typeface="Angsana New" pitchFamily="18" charset="-34"/>
              </a:rPr>
              <a:t>Gel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500" b="1" dirty="0">
                <a:latin typeface="Angsana New" pitchFamily="18" charset="-34"/>
                <a:cs typeface="Angsana New" pitchFamily="18" charset="-34"/>
              </a:rPr>
              <a:t>ผ้าเช็ดหน้าท้อง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500" b="1" dirty="0">
                <a:latin typeface="Angsana New" pitchFamily="18" charset="-34"/>
                <a:cs typeface="Angsana New" pitchFamily="18" charset="-34"/>
              </a:rPr>
              <a:t>แผ่นคำนวณอายุครรภ์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500" b="1" dirty="0">
                <a:latin typeface="Angsana New" pitchFamily="18" charset="-34"/>
                <a:cs typeface="Angsana New" pitchFamily="18" charset="-34"/>
              </a:rPr>
              <a:t>ชุดทดสอบการตั้งครรภ์ แถบ </a:t>
            </a:r>
            <a:r>
              <a:rPr lang="en-US" altLang="en-US" sz="3500" b="1" dirty="0" smtClean="0">
                <a:latin typeface="Angsana New" pitchFamily="18" charset="-34"/>
                <a:cs typeface="Angsana New" pitchFamily="18" charset="-34"/>
              </a:rPr>
              <a:t>UPT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500" b="1" dirty="0">
                <a:latin typeface="Angsana New" pitchFamily="18" charset="-34"/>
                <a:cs typeface="Angsana New" pitchFamily="18" charset="-34"/>
              </a:rPr>
              <a:t>แก้วเก็บปัสสาวะ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sz="3500" b="1" dirty="0" err="1" smtClean="0">
                <a:latin typeface="Angsana New" pitchFamily="18" charset="-34"/>
                <a:cs typeface="Angsana New" pitchFamily="18" charset="-34"/>
              </a:rPr>
              <a:t>Syring</a:t>
            </a:r>
            <a:endParaRPr lang="en-US" altLang="en-US" sz="35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3500" b="1" dirty="0">
                <a:latin typeface="Angsana New" pitchFamily="18" charset="-34"/>
                <a:cs typeface="Angsana New" pitchFamily="18" charset="-34"/>
              </a:rPr>
              <a:t>เข็มเจาะ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sz="3500" b="1" dirty="0">
                <a:latin typeface="Angsana New" pitchFamily="18" charset="-34"/>
                <a:cs typeface="Angsana New" pitchFamily="18" charset="-34"/>
              </a:rPr>
              <a:t>Tube</a:t>
            </a: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2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351" dirty="0">
              <a:latin typeface="Cordia New" pitchFamily="34" charset="-34"/>
              <a:ea typeface="+mj-ea"/>
              <a:cs typeface="Cordia New" pitchFamily="34" charset="-34"/>
            </a:endParaRPr>
          </a:p>
        </p:txBody>
      </p:sp>
      <p:pic>
        <p:nvPicPr>
          <p:cNvPr id="8" name="Picture 13" descr="ผลการค้นหารูปภาพสำหรับ tube hc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15" y="4758946"/>
            <a:ext cx="17145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76" y="2645834"/>
            <a:ext cx="1785297" cy="178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ผลการค้นหารูปภาพสำหรับ เข็มฉีดยา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37" y="4154266"/>
            <a:ext cx="2230023" cy="22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ผลการค้นหารูปภาพสำหรับ สายวัด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82" y="187445"/>
            <a:ext cx="1738064" cy="143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toy_toy\Desktop\รปจะใส่ทำพ้อย 26 พย 62\IMG_94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88580"/>
            <a:ext cx="1524000" cy="189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toy_toy\Desktop\รปจะใส่ทำพ้อย 26 พย 62\IMG_944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5574" r="-3411" b="11670"/>
          <a:stretch/>
        </p:blipFill>
        <p:spPr bwMode="auto">
          <a:xfrm>
            <a:off x="10099026" y="1041381"/>
            <a:ext cx="1702971" cy="24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G_0053">
            <a:extLst>
              <a:ext uri="{FF2B5EF4-FFF2-40B4-BE49-F238E27FC236}">
                <a16:creationId xmlns:a16="http://schemas.microsoft.com/office/drawing/2014/main" xmlns="" id="{152006B9-01A4-4811-B0D5-95CEAAEC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76" y="333792"/>
            <a:ext cx="2225279" cy="2031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ผลการค้นหารูปภาพสำหรับ คำณวนอายุครรรภ์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03" y="2024635"/>
            <a:ext cx="2070723" cy="18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350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ผลการค้นหารูปภาพสำหรับ คำณวนอายุครรรภ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ผลการค้นหารูปภาพสำหรับ คำณวนอายุครรรภ์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ผลการค้นหารูปภาพสำหรับ คำณวนอายุครรรภ์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4" name="Picture 8" descr="ผลการค้นหารูปภาพสำหรับ คำณวนอายุครรรภ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55601"/>
            <a:ext cx="4346917" cy="38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ผลการค้นหารูปภาพสำหรับ คำณวนอายุครรรภ์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1842868"/>
            <a:ext cx="3471787" cy="32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ผลการค้นหารูปภาพสำหรับ คำณวนอายุครรรภ์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83" y="3255499"/>
            <a:ext cx="2937812" cy="272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7483" y="769669"/>
            <a:ext cx="3334043" cy="8002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alt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แผ่นคำนวณอายุครรภ์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580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11" y="571264"/>
            <a:ext cx="219191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ผลการค้นหารูปภาพสำหรับ ยา triferdin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541" y="644671"/>
            <a:ext cx="2637555" cy="281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ผลการค้นหารูปภาพสำหรับ ยา triferdin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427" y="4037428"/>
            <a:ext cx="3366670" cy="270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ผลการค้นหารูปภาพสำหรับ ยา folic acid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59" y="140677"/>
            <a:ext cx="2277543" cy="21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ผลการค้นหารูปภาพสำหรับ วัคซ๊น DT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78" y="4037428"/>
            <a:ext cx="2686224" cy="152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มุมมน 8"/>
          <p:cNvSpPr/>
          <p:nvPr/>
        </p:nvSpPr>
        <p:spPr>
          <a:xfrm>
            <a:off x="5221062" y="2532483"/>
            <a:ext cx="3852074" cy="10278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ยาที่</a:t>
            </a: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จำเป็นในห้องตรวจครรภ์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0E1BA17-4000-4B59-A249-FFFC82F688F4}"/>
              </a:ext>
            </a:extLst>
          </p:cNvPr>
          <p:cNvSpPr txBox="1">
            <a:spLocks/>
          </p:cNvSpPr>
          <p:nvPr/>
        </p:nvSpPr>
        <p:spPr>
          <a:xfrm>
            <a:off x="463011" y="773723"/>
            <a:ext cx="2167648" cy="4523106"/>
          </a:xfrm>
          <a:prstGeom prst="rect">
            <a:avLst/>
          </a:prstGeom>
          <a:solidFill>
            <a:srgbClr val="FF99FF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AD0D6"/>
              </a:buClr>
              <a:defRPr/>
            </a:pPr>
            <a:endParaRPr lang="th-TH" altLang="en-US" sz="18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buClr>
                <a:srgbClr val="8AD0D6"/>
              </a:buClr>
              <a:defRPr/>
            </a:pPr>
            <a:r>
              <a:rPr lang="th-TH" altLang="th-TH" sz="48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ยา</a:t>
            </a:r>
            <a:endParaRPr lang="th-TH" altLang="th-TH" sz="48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en-US" altLang="en-US" sz="3200" b="1" dirty="0" smtClean="0">
                <a:latin typeface="Angsana New" pitchFamily="18" charset="-34"/>
                <a:cs typeface="Angsana New" pitchFamily="18" charset="-34"/>
              </a:rPr>
              <a:t>Vaccine </a:t>
            </a:r>
            <a:r>
              <a:rPr lang="en-US" altLang="en-US" sz="3200" b="1" dirty="0">
                <a:latin typeface="Angsana New" pitchFamily="18" charset="-34"/>
                <a:cs typeface="Angsana New" pitchFamily="18" charset="-34"/>
              </a:rPr>
              <a:t>DT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200" b="1" dirty="0">
                <a:latin typeface="Angsana New" pitchFamily="18" charset="-34"/>
                <a:cs typeface="Angsana New" pitchFamily="18" charset="-34"/>
              </a:rPr>
              <a:t>ยา</a:t>
            </a:r>
            <a:r>
              <a:rPr lang="en-US" altLang="en-US" sz="32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altLang="en-US" sz="3200" b="1" dirty="0" err="1">
                <a:latin typeface="Angsana New" pitchFamily="18" charset="-34"/>
                <a:cs typeface="Angsana New" pitchFamily="18" charset="-34"/>
              </a:rPr>
              <a:t>triferdine</a:t>
            </a:r>
            <a:endParaRPr lang="en-US" altLang="en-US" sz="32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r>
              <a:rPr lang="th-TH" altLang="en-US" sz="3200" b="1" dirty="0">
                <a:latin typeface="Angsana New" pitchFamily="18" charset="-34"/>
                <a:cs typeface="Angsana New" pitchFamily="18" charset="-34"/>
              </a:rPr>
              <a:t>ยา </a:t>
            </a:r>
            <a:r>
              <a:rPr lang="en-US" altLang="en-US" sz="3200" b="1" dirty="0" smtClean="0">
                <a:latin typeface="Angsana New" pitchFamily="18" charset="-34"/>
                <a:cs typeface="Angsana New" pitchFamily="18" charset="-34"/>
              </a:rPr>
              <a:t>Folic</a:t>
            </a:r>
          </a:p>
          <a:p>
            <a:pPr>
              <a:buClr>
                <a:srgbClr val="8AD0D6"/>
              </a:buClr>
              <a:defRPr/>
            </a:pPr>
            <a:r>
              <a:rPr lang="en-US" altLang="en-US" sz="3200" b="1" dirty="0" smtClean="0">
                <a:latin typeface="Angsana New" pitchFamily="18" charset="-34"/>
                <a:cs typeface="Angsana New" pitchFamily="18" charset="-34"/>
              </a:rPr>
              <a:t>FeSo4</a:t>
            </a:r>
          </a:p>
          <a:p>
            <a:pPr>
              <a:buClr>
                <a:srgbClr val="8AD0D6"/>
              </a:buClr>
              <a:defRPr/>
            </a:pPr>
            <a:r>
              <a:rPr lang="th-TH" altLang="en-US" sz="3200" b="1" dirty="0" err="1" smtClean="0">
                <a:latin typeface="Angsana New" pitchFamily="18" charset="-34"/>
                <a:cs typeface="Angsana New" pitchFamily="18" charset="-34"/>
              </a:rPr>
              <a:t>เด็กซ์</a:t>
            </a:r>
            <a:r>
              <a:rPr lang="th-TH" altLang="en-US" sz="3200" b="1" dirty="0" smtClean="0">
                <a:latin typeface="Angsana New" pitchFamily="18" charset="-34"/>
                <a:cs typeface="Angsana New" pitchFamily="18" charset="-34"/>
              </a:rPr>
              <a:t>โตรสผง</a:t>
            </a:r>
            <a:endParaRPr lang="en-US" altLang="en-US" sz="32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th-TH" alt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8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buClr>
                <a:srgbClr val="8AD0D6"/>
              </a:buClr>
              <a:defRPr/>
            </a:pPr>
            <a:endParaRPr lang="en-US" altLang="en-US" sz="1200" dirty="0">
              <a:latin typeface="Cordia New" pitchFamily="34" charset="-34"/>
              <a:ea typeface="+mj-ea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86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y_toy\Desktop\IMG_94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10579" r="12461" b="5363"/>
          <a:stretch/>
        </p:blipFill>
        <p:spPr bwMode="auto">
          <a:xfrm>
            <a:off x="1935588" y="2179675"/>
            <a:ext cx="4582316" cy="330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y_toy\Desktop\รปจะใส่ทำพ้อย 26 พย 62\ระดับหน้าท้องติดฝาผนัง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2644" r="17389" b="12066"/>
          <a:stretch/>
        </p:blipFill>
        <p:spPr bwMode="auto">
          <a:xfrm>
            <a:off x="6811972" y="2190305"/>
            <a:ext cx="3377835" cy="32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159727" y="499617"/>
            <a:ext cx="10837732" cy="1690688"/>
          </a:xfrm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เครื่องมือสื่อสุขศึกษา/ภาพโปสเตอร์ประกอบการทำงานของเจ้าหน้าที่ </a:t>
            </a:r>
            <a:b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(ติดที่ฝาผนังในห้องตรวจ)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อย่างน้อยที่ต้องมี 2 รายการ</a:t>
            </a:r>
            <a:b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		- พัฒนาการของทารกในครรภ์ </a:t>
            </a:r>
            <a:b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		- การวัดความสูงของมดลูก 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Hight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of fundus)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sz="2800" b="1" dirty="0">
              <a:solidFill>
                <a:schemeClr val="accent1">
                  <a:lumMod val="7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438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3F0A222-7DA1-4345-86F8-10DE1953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698" y="0"/>
            <a:ext cx="4881490" cy="7190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altLang="th-TH" b="1" dirty="0">
                <a:cs typeface="EucrosiaUPC" panose="02020603050405020304" pitchFamily="18" charset="-34"/>
              </a:rPr>
              <a:t>ข้อมูลที่จำเป็น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052E8E68-9992-4463-88B5-63956689F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940527"/>
            <a:ext cx="4778995" cy="5669914"/>
          </a:xfrm>
          <a:solidFill>
            <a:srgbClr val="FF99FF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สมุดฝากครรภ์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2.สติกเกอร์นัด ติดสมุด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ANC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3.สติกเกอร์สี เขียว เหลือง แดง แยกกลุ่ม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4.ใบแทรก ภายในเล่มฝากครรภ์ </a:t>
            </a: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2400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( </a:t>
            </a:r>
            <a:r>
              <a:rPr lang="th-TH" sz="2400" dirty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เพื่อสื่อสารกับหญิงตั้งครรภ์ในเรื่องกิจกรรม และ</a:t>
            </a:r>
            <a:r>
              <a:rPr lang="th-TH" sz="2400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สื่อสาร</a:t>
            </a:r>
          </a:p>
          <a:p>
            <a:pPr marL="0" indent="0">
              <a:buNone/>
            </a:pPr>
            <a:r>
              <a:rPr lang="th-TH" sz="2400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กับ</a:t>
            </a:r>
            <a:r>
              <a:rPr lang="th-TH" sz="2400" dirty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เจ้าหน้าที่ )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4.1 แบบคัดกรองภาวะเสี่ยงหญิงตั้งครรภ์,   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4.2 โรงเรียนพ่อแม่, 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4.3 แบบประเมินความรู้ก่อน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หลังเข้าอบรม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, 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4.4 แบบคัดกรองเบาหวาน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, 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4.5 คัดกรองความเสี่ยงต่อการคลอดก่อนกำหนด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4.6 แบบคัดกรองภาวะเสี่ยงต่อภาวะครรภ์เป็นพิษ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4.7 ใบ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U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/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S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4.8  ใบ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NST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4.9 ใบปรึกษาแพทย์</a:t>
            </a:r>
          </a:p>
          <a:p>
            <a:endParaRPr lang="th-TH" dirty="0"/>
          </a:p>
        </p:txBody>
      </p:sp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xmlns="" id="{995209D4-0A20-45D1-B89B-98C73DACE639}"/>
              </a:ext>
            </a:extLst>
          </p:cNvPr>
          <p:cNvSpPr txBox="1">
            <a:spLocks/>
          </p:cNvSpPr>
          <p:nvPr/>
        </p:nvSpPr>
        <p:spPr>
          <a:xfrm>
            <a:off x="5050428" y="940527"/>
            <a:ext cx="3502729" cy="565685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แบบบันทึกข้อมูล 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1.บัตรฝากครรภ์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2. ใบส่งต่อภายในเครือข่าย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3. ทะเบียนข้อมูลมารดา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4. แบบบันทึกการให้ความรู้โรงเรียนพ่อแม่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xmlns="" id="{ACFF1EBE-48A3-4523-ABCF-B2CB4D18FCAF}"/>
              </a:ext>
            </a:extLst>
          </p:cNvPr>
          <p:cNvSpPr txBox="1">
            <a:spLocks/>
          </p:cNvSpPr>
          <p:nvPr/>
        </p:nvSpPr>
        <p:spPr>
          <a:xfrm>
            <a:off x="8690066" y="966653"/>
            <a:ext cx="3501934" cy="5656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คู่มือแนวทาง 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ปฏิทินแนวทางการปฏิบัติงาน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ANC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2. คู่มือปฏิบัติงานคลินิก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ANC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CPG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)</a:t>
            </a:r>
            <a:endParaRPr lang="en-US" sz="2400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ภาพสื่อการสอนโรงเรียนพ่อแม่</a:t>
            </a:r>
          </a:p>
          <a:p>
            <a:pPr marL="0" indent="0">
              <a:buNone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4. โปสเตอร์/ภาพพลิก</a:t>
            </a:r>
          </a:p>
          <a:p>
            <a:pPr marL="0" indent="0">
              <a:buNone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5. 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VTR CVD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730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0ED17E3-3916-47E7-8D39-73B1AE94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188" y="356659"/>
            <a:ext cx="8153400" cy="687731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กำหนดการ/กรอบเนื้อหา/กิจกรรม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00BB8710-37E2-47F8-90F9-A162A1038E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655" y="1194746"/>
            <a:ext cx="4965896" cy="530452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ภาคเช้า</a:t>
            </a:r>
          </a:p>
          <a:p>
            <a:r>
              <a:rPr lang="th-TH" sz="2400" b="1" dirty="0" err="1" smtClean="0">
                <a:latin typeface="Angsana New" pitchFamily="18" charset="-34"/>
                <a:cs typeface="Angsana New" pitchFamily="18" charset="-34"/>
              </a:rPr>
              <a:t>สสอ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ต้อนรับ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และแนะนำ รพ.สต</a:t>
            </a:r>
          </a:p>
          <a:p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ประธานแนะนำทีม </a:t>
            </a:r>
          </a:p>
          <a:p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แจ้งวัตถุประสงค์ </a:t>
            </a:r>
          </a:p>
          <a:p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ความสำคัญ (ปัญหาสาธารณสุข/นโยบาย )</a:t>
            </a:r>
          </a:p>
          <a:p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เป้าหมายร่วม (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KPI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)</a:t>
            </a:r>
          </a:p>
          <a:p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แนวทางการดำเนินงาน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Module ANC</a:t>
            </a:r>
          </a:p>
          <a:p>
            <a:pPr marL="0" indent="0">
              <a:buNone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   -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การบริการเชิงรุกในชุมชน ก่อนการตั้งครรภ์</a:t>
            </a:r>
          </a:p>
          <a:p>
            <a:pPr marL="0" indent="0">
              <a:buNone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  - การจัดบริการ ในรพ.สต  (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CPG ANC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)</a:t>
            </a:r>
            <a:endParaRPr lang="en-US" sz="2400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- การใช้เครื่องมือ แบบบันทึก การจัดเก็บข้อมูล ระบบรายงาน</a:t>
            </a:r>
          </a:p>
          <a:p>
            <a:pPr marL="0" indent="0">
              <a:buNone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  - การเชิงรุกในชุมชน หลังการตั้งครรภ์</a:t>
            </a:r>
          </a:p>
          <a:p>
            <a:endParaRPr lang="th-TH" sz="1600" dirty="0"/>
          </a:p>
          <a:p>
            <a:endParaRPr lang="th-TH" sz="1600" dirty="0"/>
          </a:p>
        </p:txBody>
      </p:sp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xmlns="" id="{00BB8710-37E2-47F8-90F9-A162A1038E1C}"/>
              </a:ext>
            </a:extLst>
          </p:cNvPr>
          <p:cNvSpPr txBox="1">
            <a:spLocks/>
          </p:cNvSpPr>
          <p:nvPr/>
        </p:nvSpPr>
        <p:spPr>
          <a:xfrm>
            <a:off x="6347123" y="1813188"/>
            <a:ext cx="5441603" cy="42077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ภาคบ่าย</a:t>
            </a:r>
          </a:p>
          <a:p>
            <a:r>
              <a:rPr lang="th-TH" sz="3000" b="1" dirty="0">
                <a:latin typeface="Angsana New" pitchFamily="18" charset="-34"/>
                <a:cs typeface="Angsana New" pitchFamily="18" charset="-34"/>
              </a:rPr>
              <a:t>การจัดสถานที่ อุปกรณ์ เครื่องมือในคลินิก </a:t>
            </a:r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ANC</a:t>
            </a:r>
            <a:endParaRPr lang="th-TH" sz="30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3000" b="1" dirty="0">
                <a:latin typeface="Angsana New" pitchFamily="18" charset="-34"/>
                <a:cs typeface="Angsana New" pitchFamily="18" charset="-34"/>
              </a:rPr>
              <a:t>สาธิตการให้บริการในคลินิก </a:t>
            </a:r>
            <a:r>
              <a:rPr lang="en-US" sz="3000" b="1" dirty="0">
                <a:latin typeface="Angsana New" pitchFamily="18" charset="-34"/>
                <a:cs typeface="Angsana New" pitchFamily="18" charset="-34"/>
              </a:rPr>
              <a:t>ANC </a:t>
            </a:r>
          </a:p>
          <a:p>
            <a:pPr marL="0" indent="0">
              <a:buNone/>
            </a:pPr>
            <a:r>
              <a:rPr lang="en-US" sz="3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000" b="1" dirty="0">
                <a:latin typeface="Angsana New" pitchFamily="18" charset="-34"/>
                <a:cs typeface="Angsana New" pitchFamily="18" charset="-34"/>
              </a:rPr>
              <a:t>  (</a:t>
            </a:r>
            <a:r>
              <a:rPr lang="en-US" sz="3000" b="1" dirty="0">
                <a:latin typeface="Angsana New" pitchFamily="18" charset="-34"/>
                <a:cs typeface="Angsana New" pitchFamily="18" charset="-34"/>
              </a:rPr>
              <a:t>2 case 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รายใหม่และรายเก่า</a:t>
            </a:r>
            <a:r>
              <a:rPr lang="th-TH" sz="3000" b="1" dirty="0">
                <a:latin typeface="Angsana New" pitchFamily="18" charset="-34"/>
                <a:cs typeface="Angsana New" pitchFamily="18" charset="-34"/>
              </a:rPr>
              <a:t>)</a:t>
            </a:r>
            <a:endParaRPr lang="en-US" sz="30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3000" b="1" dirty="0">
                <a:latin typeface="Angsana New" pitchFamily="18" charset="-34"/>
                <a:cs typeface="Angsana New" pitchFamily="18" charset="-34"/>
              </a:rPr>
              <a:t>รับฟังปัญหา ร่วมแก้ไขให้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คำแนะนำร่วมกับ</a:t>
            </a:r>
            <a:endParaRPr lang="en-US" sz="3000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3000" b="1" dirty="0" err="1" smtClean="0">
                <a:latin typeface="Angsana New" pitchFamily="18" charset="-34"/>
                <a:cs typeface="Angsana New" pitchFamily="18" charset="-34"/>
              </a:rPr>
              <a:t>สสอ</a:t>
            </a:r>
            <a:r>
              <a:rPr lang="en-US" sz="3000" b="1" dirty="0" smtClean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/รพ</a:t>
            </a:r>
            <a:r>
              <a:rPr lang="en-US" sz="3000" b="1" dirty="0" smtClean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en-US" sz="30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0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3000" b="1" dirty="0">
                <a:latin typeface="Angsana New" pitchFamily="18" charset="-34"/>
                <a:cs typeface="Angsana New" pitchFamily="18" charset="-34"/>
              </a:rPr>
              <a:t>สรุปผลการลง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พื้นที่</a:t>
            </a:r>
            <a:r>
              <a:rPr lang="en-US" sz="3000" b="1" dirty="0" smtClean="0">
                <a:latin typeface="Angsana New" pitchFamily="18" charset="-34"/>
                <a:cs typeface="Angsana New" pitchFamily="18" charset="-34"/>
              </a:rPr>
              <a:t> (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ทีมกรรมการ</a:t>
            </a:r>
            <a:r>
              <a:rPr lang="en-US" sz="3000" b="1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th-TH" sz="3000" b="1" dirty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241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title"/>
          </p:nvPr>
        </p:nvSpPr>
        <p:spPr>
          <a:xfrm>
            <a:off x="838200" y="243077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อุปกรณ์และเครื่องมือ</a:t>
            </a:r>
            <a:endParaRPr lang="en-US" sz="3600" b="1" dirty="0">
              <a:solidFill>
                <a:srgbClr val="00B05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30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เครื่องมือที่ทีมพัฒนาให้ (พร้อมสอนวิธีการใช้เครื่องมือและการบันทึก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</a:t>
            </a:r>
            <a:endParaRPr lang="en-US" sz="3000" b="1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7" name="Picture 2" descr="C:\Users\toy_toy\Desktop\รปจะใส่ทำพ้อย 26 พย 62\IMG_97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6" t="4523" b="7217"/>
          <a:stretch/>
        </p:blipFill>
        <p:spPr bwMode="auto">
          <a:xfrm rot="5400000">
            <a:off x="7066388" y="1697787"/>
            <a:ext cx="4647591" cy="42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oy_toy\Desktop\รปจะใส่ทำพ้อย 26 พย 62\IMG_97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7" t="11634" r="14463" b="37930"/>
          <a:stretch/>
        </p:blipFill>
        <p:spPr bwMode="auto">
          <a:xfrm rot="5400000">
            <a:off x="1112433" y="1597882"/>
            <a:ext cx="4896818" cy="45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18193" y="1364566"/>
            <a:ext cx="10515600" cy="5250358"/>
          </a:xfrm>
        </p:spPr>
        <p:txBody>
          <a:bodyPr>
            <a:normAutofit lnSpcReduction="10000"/>
          </a:bodyPr>
          <a:lstStyle/>
          <a:p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แนวทางการดำเนินงาน </a:t>
            </a: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ANC 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CPG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) [ในแฟ้มเอกสาร]</a:t>
            </a:r>
            <a:endParaRPr lang="en-US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สมุดสีชมพู ทีมเป็นผู้ดำเนินการให้เหมือนกันทั้งจังหวัด </a:t>
            </a:r>
          </a:p>
          <a:p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มีตารางการนัดหมาย </a:t>
            </a:r>
            <a:r>
              <a:rPr lang="en-US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แปะไว้ด้านหน้าสมุด</a:t>
            </a: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r>
              <a:rPr lang="en-US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*** </a:t>
            </a:r>
            <a:r>
              <a:rPr lang="th-TH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 </a:t>
            </a:r>
            <a:r>
              <a:rPr lang="en-US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File </a:t>
            </a:r>
            <a:r>
              <a:rPr lang="th-TH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</a:t>
            </a:r>
            <a:r>
              <a:rPr lang="en-US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***</a:t>
            </a:r>
            <a:endParaRPr lang="th-TH" b="1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และทำสติกเกอร์แบ่งกลุ่มหญิงตั้งครรภ์ให้ </a:t>
            </a:r>
          </a:p>
          <a:p>
            <a:pPr marL="0" indent="0">
              <a:buNone/>
            </a:pP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ติดที่มุมบนด้านซ้ายของสมุดสีชมพู</a:t>
            </a:r>
            <a:r>
              <a:rPr lang="en-US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endParaRPr lang="th-TH" b="1" dirty="0">
              <a:solidFill>
                <a:srgbClr val="00B05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th-TH" b="1" dirty="0">
              <a:solidFill>
                <a:srgbClr val="00B05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b="1" i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(ห้ามมีการแก้ไขข้อมูลใดๆในสมุด หากพบปัญหาให้จดบันทึกไว้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b="1" i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จะมีการ </a:t>
            </a:r>
            <a:r>
              <a:rPr lang="en-US" b="1" i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edit</a:t>
            </a:r>
            <a:r>
              <a:rPr lang="th-TH" b="1" i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และแก้ไขในภายหลัง) </a:t>
            </a:r>
          </a:p>
          <a:p>
            <a:pPr marL="0" indent="0">
              <a:buNone/>
            </a:pPr>
            <a:endParaRPr lang="th-TH" b="1" dirty="0">
              <a:solidFill>
                <a:srgbClr val="00B05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มีเบอร์โทรสายตรงกรณีการปรึกษาอาการ </a:t>
            </a:r>
            <a:endParaRPr lang="en-US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 เบอร์ผู้รับผิดชอบงานฝากครรภ์ รพ.)  และกรณีปรึกษาเรื่องการเดินทางให้โทรสายด่วน </a:t>
            </a: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1669</a:t>
            </a:r>
          </a:p>
          <a:p>
            <a:endParaRPr lang="en-US" dirty="0"/>
          </a:p>
        </p:txBody>
      </p:sp>
      <p:sp>
        <p:nvSpPr>
          <p:cNvPr id="4" name="Rectangle 8"/>
          <p:cNvSpPr>
            <a:spLocks noGrp="1"/>
          </p:cNvSpPr>
          <p:nvPr>
            <p:ph type="title"/>
          </p:nvPr>
        </p:nvSpPr>
        <p:spPr>
          <a:xfrm>
            <a:off x="838200" y="243076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อุปกรณ์และเครื่องมือ</a:t>
            </a:r>
            <a:endParaRPr lang="en-US" sz="3600" b="1" dirty="0">
              <a:solidFill>
                <a:srgbClr val="00B05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30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เครื่องมือที่ทีมพัฒนาให้ (พร้อมสอนวิธีการใช้เครื่องมือและการบันทึก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</a:p>
          <a:p>
            <a:endParaRPr lang="en-US" sz="3000" b="1" dirty="0">
              <a:solidFill>
                <a:srgbClr val="7030A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7" name="Picture 2" descr="C:\Users\toy_toy\Desktop\รปจะใส่ทำพ้อย 26 พย 62\IMG_97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0" t="6272" b="7217"/>
          <a:stretch/>
        </p:blipFill>
        <p:spPr bwMode="auto">
          <a:xfrm rot="5400000">
            <a:off x="7304187" y="1866040"/>
            <a:ext cx="4437390" cy="342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ลูกศรซ้าย 7"/>
          <p:cNvSpPr/>
          <p:nvPr/>
        </p:nvSpPr>
        <p:spPr>
          <a:xfrm>
            <a:off x="10978423" y="4543083"/>
            <a:ext cx="896815" cy="5568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ลูกศรขวา 8"/>
          <p:cNvSpPr/>
          <p:nvPr/>
        </p:nvSpPr>
        <p:spPr>
          <a:xfrm>
            <a:off x="7070650" y="1503828"/>
            <a:ext cx="877596" cy="356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33892" y="382774"/>
            <a:ext cx="4180367" cy="797442"/>
          </a:xfrm>
        </p:spPr>
        <p:txBody>
          <a:bodyPr>
            <a:noAutofit/>
          </a:bodyPr>
          <a:lstStyle/>
          <a:p>
            <a:r>
              <a:rPr lang="th-TH" sz="3200" b="1" dirty="0" err="1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สติกเกอร์</a:t>
            </a: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แบ่งกลุ่มหญิงตั้งครรภ์ </a:t>
            </a:r>
            <a:endParaRPr lang="en-US" sz="3200" dirty="0"/>
          </a:p>
        </p:txBody>
      </p:sp>
      <p:pic>
        <p:nvPicPr>
          <p:cNvPr id="5" name="Picture 2" descr="C:\Users\toy_toy\Desktop\IMG_94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6087" r="57945" b="6085"/>
          <a:stretch/>
        </p:blipFill>
        <p:spPr bwMode="auto">
          <a:xfrm rot="5400000">
            <a:off x="3186270" y="627566"/>
            <a:ext cx="4322661" cy="61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y_toy\Desktop\ถ่ายลงรอแทรกในพ้อย\ใบสติกเกอรสีแบ่งกลุ่มเสี่ยงแม่\IMG_95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7" t="73460" r="47258" b="10117"/>
          <a:stretch/>
        </p:blipFill>
        <p:spPr bwMode="auto">
          <a:xfrm rot="5400000">
            <a:off x="6477456" y="2478904"/>
            <a:ext cx="659162" cy="172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oy_toy\Desktop\ถ่ายลงรอแทรกในพ้อย\ใบสติกเกอรสีแบ่งกลุ่มเสี่ยงแม่\IMG_95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3" t="75790" r="19188" b="8227"/>
          <a:stretch/>
        </p:blipFill>
        <p:spPr bwMode="auto">
          <a:xfrm rot="5400000">
            <a:off x="6511869" y="3399222"/>
            <a:ext cx="672867" cy="16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oy_toy\Desktop\ถ่ายลงรอแทรกในพ้อย\ใบสติกเกอรสีแบ่งกลุ่มเสี่ยงแม่\IMG_95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70357" r="80028" b="12360"/>
          <a:stretch/>
        </p:blipFill>
        <p:spPr bwMode="auto">
          <a:xfrm rot="5400000">
            <a:off x="6550511" y="4243411"/>
            <a:ext cx="594273" cy="15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12899" y="1262099"/>
            <a:ext cx="10963938" cy="474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)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Real low risk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หมายถึง หญิงตั้งครรภ์ไม่พบความเสี่ยงใน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21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ข้อ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ANC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รพ.สต. 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8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ครั้งคุณภาพตามเกณฑ์)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)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Low risk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หมายถึง หญิงตั้งครรภ์ที่พบความเสี่ยง ข้อ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8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9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10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14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15 ANC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รพ.สต.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9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ครั้งคุณภาพตามเกณฑ์หรือมากกว่ากรณีพบความเสี่ยงเพิ่มเติม)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)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High risk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หมายถึง หญิงตั้งครรภ์ที่พบความเสี่ยง ข้อ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12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13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16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17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18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19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20 ANC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ที่โรงพยาบาลเท่านั้น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en-US" sz="2300" dirty="0">
              <a:solidFill>
                <a:srgbClr val="00FF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3" y="3684070"/>
            <a:ext cx="10479744" cy="244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150" y="199981"/>
            <a:ext cx="11746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กระบวนการคัดแยกมารดา ให้ใช้เกณฑ์ประเมินความเสี่ยงของหญิงตั้งครรภ์ในสมุดสีชมพู </a:t>
            </a:r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21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 ข้อ </a:t>
            </a:r>
            <a:endParaRPr lang="th-TH" sz="3200" b="1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3200" dirty="0" smtClean="0">
                <a:latin typeface="Angsana New" pitchFamily="18" charset="-34"/>
                <a:cs typeface="Angsana New" pitchFamily="18" charset="-34"/>
              </a:rPr>
              <a:t>โดย</a:t>
            </a:r>
            <a:r>
              <a:rPr lang="th-TH" sz="3200" dirty="0">
                <a:latin typeface="Angsana New" pitchFamily="18" charset="-34"/>
                <a:cs typeface="Angsana New" pitchFamily="18" charset="-34"/>
              </a:rPr>
              <a:t>แบ่งเป็น </a:t>
            </a:r>
            <a:r>
              <a:rPr lang="en-US" sz="3200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3200" dirty="0">
                <a:latin typeface="Angsana New" pitchFamily="18" charset="-34"/>
                <a:cs typeface="Angsana New" pitchFamily="18" charset="-34"/>
              </a:rPr>
              <a:t>   ระดับ 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38934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64044" y="2817628"/>
            <a:ext cx="3117109" cy="712381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แบบคัดกรองภาวะเสี่ยงหญิงตั้งครรภ์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1" t="14006" r="36889" b="19488"/>
          <a:stretch/>
        </p:blipFill>
        <p:spPr bwMode="auto">
          <a:xfrm>
            <a:off x="3485219" y="754912"/>
            <a:ext cx="5152332" cy="575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45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7321" y="2902687"/>
            <a:ext cx="2371060" cy="5422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sz="2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โรงเรียนพ่อแม่</a:t>
            </a:r>
            <a:r>
              <a:rPr lang="en-US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3" t="18019" r="34014" b="9482"/>
          <a:stretch/>
        </p:blipFill>
        <p:spPr>
          <a:xfrm>
            <a:off x="3193151" y="808074"/>
            <a:ext cx="5073318" cy="581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5170" r="35505" b="12068"/>
          <a:stretch/>
        </p:blipFill>
        <p:spPr>
          <a:xfrm>
            <a:off x="3326253" y="489097"/>
            <a:ext cx="5275485" cy="5954233"/>
          </a:xfrm>
          <a:noFill/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27590" y="2817629"/>
            <a:ext cx="3253563" cy="552893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แบบประเมินความรู้ก่อน</a:t>
            </a:r>
            <a:r>
              <a:rPr lang="en-US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หลังเข้าอบรม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078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ชื่อเรื่อง 1"/>
          <p:cNvSpPr>
            <a:spLocks noGrp="1"/>
          </p:cNvSpPr>
          <p:nvPr>
            <p:ph type="title"/>
          </p:nvPr>
        </p:nvSpPr>
        <p:spPr>
          <a:xfrm>
            <a:off x="191386" y="2881423"/>
            <a:ext cx="2966484" cy="563525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แบบประเมินความรู้ก่อน</a:t>
            </a:r>
            <a:r>
              <a:rPr lang="en-US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หลังเข้าอบรม</a:t>
            </a:r>
            <a:endParaRPr lang="en-US" altLang="en-US" sz="3200" dirty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8" t="11518" r="34290" b="11047"/>
          <a:stretch/>
        </p:blipFill>
        <p:spPr bwMode="auto">
          <a:xfrm>
            <a:off x="3549329" y="223283"/>
            <a:ext cx="5403285" cy="61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20726" y="2583711"/>
            <a:ext cx="3040911" cy="680484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แบบคัดกรองเบาหวาน</a:t>
            </a:r>
            <a:endParaRPr lang="en-US" sz="3200" dirty="0"/>
          </a:p>
        </p:txBody>
      </p:sp>
      <p:pic>
        <p:nvPicPr>
          <p:cNvPr id="4098" name="Picture 2" descr="C:\Users\toy_toy\Desktop\ภาพใบแทรกปรับสมุดสีชมพู\IMG_04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936" r="155" b="3985"/>
          <a:stretch/>
        </p:blipFill>
        <p:spPr bwMode="auto">
          <a:xfrm rot="5400000">
            <a:off x="3530991" y="1083214"/>
            <a:ext cx="6020970" cy="45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9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5792" y="2445489"/>
            <a:ext cx="3563678" cy="531627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แบบคัดกรองความเสี่ยงต่อการคลอดก่อนกำหนด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6" t="14848" r="34277" b="16634"/>
          <a:stretch/>
        </p:blipFill>
        <p:spPr>
          <a:xfrm>
            <a:off x="4625162" y="232873"/>
            <a:ext cx="5784929" cy="6435213"/>
          </a:xfrm>
          <a:noFill/>
        </p:spPr>
      </p:pic>
    </p:spTree>
    <p:extLst>
      <p:ext uri="{BB962C8B-B14F-4D97-AF65-F5344CB8AC3E}">
        <p14:creationId xmlns:p14="http://schemas.microsoft.com/office/powerpoint/2010/main" val="9563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6733" y="495830"/>
            <a:ext cx="4778829" cy="72102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th-TH" sz="2400" b="1" dirty="0">
                <a:solidFill>
                  <a:srgbClr val="002060"/>
                </a:solidFill>
              </a:rPr>
              <a:t/>
            </a:r>
            <a:br>
              <a:rPr lang="th-TH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/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วัตถุประสงค์ของ </a:t>
            </a:r>
            <a:r>
              <a:rPr lang="en-US" sz="4000" b="1" dirty="0">
                <a:latin typeface="Angsana New" pitchFamily="18" charset="-34"/>
                <a:cs typeface="Angsana New" pitchFamily="18" charset="-34"/>
              </a:rPr>
              <a:t>Module</a:t>
            </a:r>
            <a:r>
              <a:rPr lang="en-US" sz="4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/>
            </a:r>
            <a:br>
              <a:rPr lang="en-US" b="1" dirty="0">
                <a:latin typeface="Angsana New" pitchFamily="18" charset="-34"/>
                <a:cs typeface="Angsana New" pitchFamily="18" charset="-34"/>
              </a:rPr>
            </a:b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>
          <a:xfrm>
            <a:off x="731520" y="1735859"/>
            <a:ext cx="11226017" cy="49181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เพื่อจัดคลินิกบริการฝากครรภ์ในหน่วยบริการปฐมภูมิให้มีคุณภาพได้มาตรฐาน  </a:t>
            </a:r>
            <a:endParaRPr lang="en-US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เป็นไป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อย่าง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ต่อเนื่องและ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มีประสิทธิภาพสูงสุด โดย มีการกำหนดกรอบแนวคิด เป้าหมายที่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ชัดเจน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ได้แก่ 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	* การสร้างกระบวนการเรียนรู้และพัฒนา 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	* เตรียม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บุคลากร ความรู้และทักษะ สอนงานแก่บุคลากรใน รพ.สต. </a:t>
            </a:r>
            <a:endParaRPr lang="en-US" b="1" dirty="0">
              <a:latin typeface="Angsana New" pitchFamily="18" charset="-34"/>
              <a:cs typeface="Angsana New" pitchFamily="18" charset="-34"/>
            </a:endParaRPr>
          </a:p>
          <a:p>
            <a:pPr marL="342891" lvl="1" indent="0">
              <a:buNone/>
            </a:pPr>
            <a:r>
              <a:rPr lang="th-TH" sz="2800" b="1" dirty="0">
                <a:latin typeface="Angsana New" pitchFamily="18" charset="-34"/>
                <a:cs typeface="Angsana New" pitchFamily="18" charset="-34"/>
              </a:rPr>
              <a:t>	* เป็นพี่เลี้ยงและเป็นที่ปรึกษา</a:t>
            </a:r>
            <a:endParaRPr lang="en-US" sz="28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ชวน รพ.สต. ร่วมกันทำงาน สอนขั้นตอนต่างๆ บริบทของงาน โดยทีมพี่เลี้ยงเตรียมเครื่องมือให้</a:t>
            </a: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คันหาปัญหาเพื่อแก้ไขเชิงนโยบาย</a:t>
            </a: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การเชื่อมต่อกับคลินิกบริการอื่น ได้แก่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WCC , PP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รูปภาพ 3" descr="C:\Users\toy_toy\Desktop\IMG_028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6" r="15457"/>
          <a:stretch/>
        </p:blipFill>
        <p:spPr bwMode="auto">
          <a:xfrm>
            <a:off x="8961120" y="140675"/>
            <a:ext cx="2897945" cy="209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88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01479" y="2488018"/>
            <a:ext cx="3083442" cy="669851"/>
          </a:xfrm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แบบคัดกรองความเสี่ยงต่อภาวะครรภ์เป็นพิษ</a:t>
            </a:r>
            <a:endParaRPr lang="en-US" sz="3200" dirty="0"/>
          </a:p>
        </p:txBody>
      </p:sp>
      <p:pic>
        <p:nvPicPr>
          <p:cNvPr id="5122" name="Picture 2" descr="C:\Users\toy_toy\Desktop\ภาพใบแทรกปรับสมุดสีชมพู\IMG_046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6549" r="6956" b="5365"/>
          <a:stretch/>
        </p:blipFill>
        <p:spPr bwMode="auto">
          <a:xfrm rot="5400000">
            <a:off x="4102738" y="1088238"/>
            <a:ext cx="6171701" cy="46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0214" y="1998921"/>
            <a:ext cx="3083442" cy="935665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ผลการตรวจ</a:t>
            </a:r>
            <a:b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200" b="1" dirty="0" err="1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ด้วยอัล</a:t>
            </a:r>
            <a: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ตรา</a:t>
            </a:r>
            <a:r>
              <a:rPr lang="th-TH" sz="3200" b="1" dirty="0" err="1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ซาวด์</a:t>
            </a:r>
            <a:endParaRPr lang="en-US" sz="3200" dirty="0"/>
          </a:p>
        </p:txBody>
      </p:sp>
      <p:pic>
        <p:nvPicPr>
          <p:cNvPr id="6146" name="Picture 2" descr="C:\Users\toy_toy\Desktop\ภาพใบแทรกปรับสมุดสีชมพู\cache_x-coredataD965C0BC-BED9-46A3-996B-13E4D6898415Messagep11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2709" b="4850"/>
          <a:stretch/>
        </p:blipFill>
        <p:spPr bwMode="auto">
          <a:xfrm rot="5400000">
            <a:off x="3678721" y="1202767"/>
            <a:ext cx="6302286" cy="46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13167" r="32744" b="5396"/>
          <a:stretch/>
        </p:blipFill>
        <p:spPr>
          <a:xfrm>
            <a:off x="4156284" y="425302"/>
            <a:ext cx="3960774" cy="526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92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4642" y="2828261"/>
            <a:ext cx="2232838" cy="616688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ใบปรึกษาแพทย์</a:t>
            </a:r>
            <a:endParaRPr lang="en-US" sz="3200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2" t="14757" r="33925" b="9290"/>
          <a:stretch/>
        </p:blipFill>
        <p:spPr bwMode="auto">
          <a:xfrm>
            <a:off x="4518837" y="454215"/>
            <a:ext cx="4114800" cy="573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2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02125" y="226903"/>
            <a:ext cx="3074582" cy="485478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6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บัตรฝากครรภ์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ด้านหน้า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b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sz="2200" b="1" dirty="0"/>
          </a:p>
        </p:txBody>
      </p:sp>
      <p:pic>
        <p:nvPicPr>
          <p:cNvPr id="7" name="Picture 2" descr="C:\Users\toy_toy\Desktop\IMG_96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9359" r="5711" b="9516"/>
          <a:stretch/>
        </p:blipFill>
        <p:spPr bwMode="auto">
          <a:xfrm>
            <a:off x="1552353" y="758259"/>
            <a:ext cx="9282223" cy="59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453271" y="138223"/>
            <a:ext cx="4137836" cy="435936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6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บัตรฝากครรภ์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ด้านหลัง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b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sz="2200" b="1" dirty="0"/>
          </a:p>
        </p:txBody>
      </p:sp>
      <p:pic>
        <p:nvPicPr>
          <p:cNvPr id="10243" name="Picture 3" descr="C:\Users\toy_toy\Desktop\IMG_96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 r="3146" b="5851"/>
          <a:stretch/>
        </p:blipFill>
        <p:spPr bwMode="auto">
          <a:xfrm>
            <a:off x="2418931" y="621292"/>
            <a:ext cx="8298688" cy="54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38892" y="239152"/>
            <a:ext cx="5672062" cy="801858"/>
          </a:xfrm>
        </p:spPr>
        <p:txBody>
          <a:bodyPr>
            <a:noAutofit/>
          </a:bodyPr>
          <a:lstStyle/>
          <a:p>
            <a:pPr algn="ctr"/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ทะเบียนข้อมูลมารดา (</a:t>
            </a:r>
            <a:r>
              <a:rPr lang="en-US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ANC-PP</a:t>
            </a:r>
            <a:r>
              <a:rPr lang="th-TH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r>
              <a:rPr lang="en-US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มี </a:t>
            </a:r>
            <a:r>
              <a:rPr lang="en-US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2 </a:t>
            </a:r>
            <a:r>
              <a:rPr lang="th-TH" sz="2800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หน้า  เพิ่ม ช่องชื่อ </a:t>
            </a:r>
            <a:r>
              <a:rPr lang="th-TH" sz="2800" b="1" u="sng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สามี และ </a:t>
            </a:r>
            <a:r>
              <a:rPr lang="en-US" sz="2800" b="1" u="sng" dirty="0" err="1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dT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ตัวแทนเนื้อหา 4" descr="C:\Users\toy_toy\Desktop\IMG_002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5998" r="2187" b="6866"/>
          <a:stretch/>
        </p:blipFill>
        <p:spPr bwMode="auto">
          <a:xfrm>
            <a:off x="1589649" y="1069143"/>
            <a:ext cx="9129933" cy="547233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วงเล็บปีกกาขวา 5"/>
          <p:cNvSpPr/>
          <p:nvPr/>
        </p:nvSpPr>
        <p:spPr>
          <a:xfrm>
            <a:off x="1223889" y="2588455"/>
            <a:ext cx="323557" cy="703385"/>
          </a:xfrm>
          <a:prstGeom prst="rightBrace">
            <a:avLst/>
          </a:prstGeom>
          <a:solidFill>
            <a:srgbClr val="FF0000"/>
          </a:solidFill>
          <a:ln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7371471" y="1568547"/>
            <a:ext cx="886264" cy="295422"/>
          </a:xfrm>
          <a:prstGeom prst="roundRect">
            <a:avLst/>
          </a:prstGeom>
          <a:noFill/>
          <a:ln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636334" y="265815"/>
            <a:ext cx="4486941" cy="563526"/>
          </a:xfrm>
        </p:spPr>
        <p:txBody>
          <a:bodyPr>
            <a:normAutofit/>
          </a:bodyPr>
          <a:lstStyle/>
          <a:p>
            <a:pPr algn="ctr"/>
            <a:r>
              <a:rPr lang="th-TH" sz="2200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ทะเบียนข้อมูลมารดา (</a:t>
            </a:r>
            <a:r>
              <a:rPr lang="en-US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ANC-PP</a:t>
            </a:r>
            <a:r>
              <a:rPr lang="th-TH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endParaRPr lang="en-US" sz="2800" b="1" dirty="0"/>
          </a:p>
        </p:txBody>
      </p:sp>
      <p:pic>
        <p:nvPicPr>
          <p:cNvPr id="5" name="ตัวแทนเนื้อหา 4" descr="C:\Users\toy_toy\Desktop\IMG_002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26" r="2696" b="4248"/>
          <a:stretch/>
        </p:blipFill>
        <p:spPr bwMode="auto">
          <a:xfrm>
            <a:off x="1364565" y="829994"/>
            <a:ext cx="9566031" cy="5753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59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716670" y="554257"/>
            <a:ext cx="11283072" cy="4368800"/>
          </a:xfrm>
        </p:spPr>
        <p:txBody>
          <a:bodyPr/>
          <a:lstStyle/>
          <a:p>
            <a:pPr marL="0" indent="0">
              <a:buClr>
                <a:srgbClr val="DA1F28"/>
              </a:buClr>
              <a:buNone/>
            </a:pP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       </a:t>
            </a: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แนวทางการดูแลหญิงตั้งครรภ์ของจังหวัดนครศรีฯ </a:t>
            </a: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คู่มือแนวปฏิบัติ</a:t>
            </a: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 marL="0" indent="0">
              <a:buClr>
                <a:srgbClr val="DA1F28"/>
              </a:buClr>
              <a:buNone/>
            </a:pP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	1 </a:t>
            </a: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การดูแลหญิงตั้งครรภ์ที่มีความเสี่ยง</a:t>
            </a:r>
          </a:p>
          <a:p>
            <a:pPr marL="0" indent="0">
              <a:buClr>
                <a:srgbClr val="DA1F28"/>
              </a:buClr>
              <a:buNone/>
            </a:pP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3600" b="1" dirty="0" err="1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ปฎิ</a:t>
            </a: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ทินแนวทาง </a:t>
            </a: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ปรับจากคู่มือแนวทางการดำเนินงานเพื่อให้สะดวกเจ้าหน้าที่ปฏิบัติงาน</a:t>
            </a: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 marL="0" indent="0">
              <a:buClr>
                <a:srgbClr val="DA1F28"/>
              </a:buClr>
              <a:buNone/>
            </a:pPr>
            <a:endParaRPr lang="en-US" sz="3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en-US" dirty="0"/>
          </a:p>
        </p:txBody>
      </p:sp>
      <p:pic>
        <p:nvPicPr>
          <p:cNvPr id="7169" name="Picture 1" descr="C:\Users\toy_toy\Desktop\รูปน้องเล็ก\ปฏิทินตั้งโต๊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02" r="13702" b="6028"/>
          <a:stretch/>
        </p:blipFill>
        <p:spPr bwMode="auto">
          <a:xfrm>
            <a:off x="7296763" y="2596780"/>
            <a:ext cx="3450954" cy="38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y_toy\Desktop\IMG_0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6" t="1194" r="5057"/>
          <a:stretch/>
        </p:blipFill>
        <p:spPr bwMode="auto">
          <a:xfrm rot="5400000">
            <a:off x="3163887" y="2880835"/>
            <a:ext cx="3844524" cy="32764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72CB26E8-0F0C-470D-89A9-2BA30516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86" y="186409"/>
            <a:ext cx="5174428" cy="6485182"/>
          </a:xfrm>
          <a:prstGeom prst="rect">
            <a:avLst/>
          </a:prstGeom>
        </p:spPr>
      </p:pic>
      <p:sp>
        <p:nvSpPr>
          <p:cNvPr id="4" name="คำบรรยายภาพแบบลูกศรขวา 3"/>
          <p:cNvSpPr/>
          <p:nvPr/>
        </p:nvSpPr>
        <p:spPr>
          <a:xfrm>
            <a:off x="703386" y="3784209"/>
            <a:ext cx="3460652" cy="1223889"/>
          </a:xfrm>
          <a:prstGeom prst="right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gm.GCT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ที่รพ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 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100 gm. GCT </a:t>
            </a:r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ที่รพ</a:t>
            </a:r>
            <a:r>
              <a:rPr lang="en-US" sz="2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sz="20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88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69C90660-5697-4655-8997-F9A9F7E64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971" y="308829"/>
            <a:ext cx="8975187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th-TH" alt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ระบบบริการคุณภาพ </a:t>
            </a:r>
            <a:r>
              <a:rPr lang="th-TH" alt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มาตรฐาน</a:t>
            </a:r>
            <a:r>
              <a:rPr lang="th-TH" alt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อนามัยแม่และ</a:t>
            </a:r>
            <a:r>
              <a:rPr lang="th-TH" alt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เด็ก</a:t>
            </a:r>
            <a:endParaRPr lang="th-TH" altLang="th-TH" sz="40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97C30470-DBA5-4931-9D26-43EEC102E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1446213"/>
            <a:ext cx="2376488" cy="240065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h-TH" altLang="th-TH" sz="2400" b="1" u="sng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ระยะตั้งครรภ์ </a:t>
            </a: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  <a:sym typeface="Wingdings 3" panose="05040102010807070707" pitchFamily="18" charset="2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ฝากครรภ์คุณภาพ </a:t>
            </a: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ฝากครรภ์ก่อน 12 สัปดาห์ </a:t>
            </a: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คัดกรอง </a:t>
            </a:r>
            <a:r>
              <a:rPr lang="th-TH" altLang="th-TH" sz="1800" b="1" dirty="0" err="1">
                <a:latin typeface="Angsana New" pitchFamily="18" charset="-34"/>
                <a:cs typeface="Angsana New" pitchFamily="18" charset="-34"/>
              </a:rPr>
              <a:t>Thal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 / HIV /</a:t>
            </a:r>
            <a:r>
              <a:rPr lang="en-US" altLang="th-TH" sz="1800" b="1" dirty="0">
                <a:latin typeface="Angsana New" pitchFamily="18" charset="-34"/>
                <a:cs typeface="Angsana New" pitchFamily="18" charset="-34"/>
              </a:rPr>
              <a:t> Down</a:t>
            </a:r>
            <a:endParaRPr lang="th-TH" altLang="th-TH" sz="1800" b="1" dirty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โรงเรียนพ่อแม่ </a:t>
            </a: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อาหาร และโภชนาการ </a:t>
            </a: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ทันตสุขภาพ </a:t>
            </a: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ชมรม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xmlns="" id="{3971855D-6B98-42F0-A777-A77BE0552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25" y="1447801"/>
            <a:ext cx="2376488" cy="2739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2400" b="1" u="sng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ระยะคลอด /</a:t>
            </a:r>
            <a:r>
              <a:rPr lang="en-CA" sz="2400" b="1" u="sng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u="sng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หลังคลอด</a:t>
            </a:r>
          </a:p>
          <a:p>
            <a:pPr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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รพ.ลูกเกิดรอดแม่ปลอดภัย </a:t>
            </a:r>
          </a:p>
          <a:p>
            <a:pPr>
              <a:defRPr/>
            </a:pPr>
            <a:r>
              <a:rPr lang="th-TH" sz="2000" dirty="0"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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รพ.สายสัมพันธ์แม่-ลูก </a:t>
            </a:r>
          </a:p>
          <a:p>
            <a:pPr>
              <a:defRPr/>
            </a:pPr>
            <a:r>
              <a:rPr lang="th-TH" sz="2000" dirty="0"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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  <a:cs typeface="Angsana New" pitchFamily="18" charset="-34"/>
              </a:rPr>
              <a:t>โรงเรียน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พ่อแม่ </a:t>
            </a:r>
          </a:p>
          <a:p>
            <a:pPr>
              <a:defRPr/>
            </a:pPr>
            <a:r>
              <a:rPr lang="th-TH" sz="2000" dirty="0"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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คลินิกนมแม่ </a:t>
            </a:r>
          </a:p>
          <a:p>
            <a:pPr>
              <a:defRPr/>
            </a:pPr>
            <a:r>
              <a:rPr lang="th-TH" sz="2000" dirty="0"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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คัดกรองทารกแรกเกิด -    </a:t>
            </a:r>
          </a:p>
          <a:p>
            <a:pPr>
              <a:defRPr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     T</a:t>
            </a:r>
            <a:r>
              <a:rPr lang="en-CA" sz="2000" b="1" dirty="0" err="1">
                <a:latin typeface="Angsana New" pitchFamily="18" charset="-34"/>
                <a:cs typeface="Angsana New" pitchFamily="18" charset="-34"/>
              </a:rPr>
              <a:t>hyr</a:t>
            </a:r>
            <a:r>
              <a:rPr lang="th-TH" sz="2000" b="1" dirty="0" err="1">
                <a:latin typeface="Angsana New" pitchFamily="18" charset="-34"/>
                <a:cs typeface="Angsana New" pitchFamily="18" charset="-34"/>
              </a:rPr>
              <a:t>oid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 / PKU </a:t>
            </a:r>
            <a:endParaRPr lang="th-TH" sz="2000" dirty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th-TH" sz="2000" dirty="0"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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ชมรม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xmlns="" id="{626542B3-382E-41DA-B7A5-9889E47BD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5" y="1452564"/>
            <a:ext cx="2376487" cy="240065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h-TH" altLang="th-TH" sz="2400" b="1" u="sng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คลินิกสุขภาพเด็กดี</a:t>
            </a: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WCC คุณภาพ </a:t>
            </a:r>
            <a:endParaRPr lang="th-TH" altLang="th-TH" sz="1800" dirty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โรงเรียนพ่อแม่ </a:t>
            </a:r>
            <a:endParaRPr lang="th-TH" altLang="th-TH" sz="1800" dirty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ตรวจพัฒนาการเด็ก </a:t>
            </a:r>
            <a:endParaRPr lang="th-TH" altLang="th-TH" sz="1800" dirty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โภชนาการ </a:t>
            </a:r>
            <a:endParaRPr lang="th-TH" altLang="th-TH" sz="1800" dirty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นิทาน ของเล่น </a:t>
            </a:r>
            <a:endParaRPr lang="th-TH" altLang="th-TH" sz="1800" dirty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ทันตสุขภาพ </a:t>
            </a:r>
            <a:endParaRPr lang="th-TH" altLang="th-TH" sz="1800" dirty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altLang="th-TH" sz="1800" dirty="0"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800" b="1" dirty="0">
                <a:latin typeface="Angsana New" pitchFamily="18" charset="-34"/>
                <a:cs typeface="Angsana New" pitchFamily="18" charset="-34"/>
              </a:rPr>
              <a:t>ชมรม</a:t>
            </a:r>
            <a:r>
              <a:rPr lang="th-TH" altLang="th-TH" sz="1800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27654" name="object 47">
            <a:extLst>
              <a:ext uri="{FF2B5EF4-FFF2-40B4-BE49-F238E27FC236}">
                <a16:creationId xmlns:a16="http://schemas.microsoft.com/office/drawing/2014/main" xmlns="" id="{737D0E23-EE35-4B10-B5AD-5877118AAC90}"/>
              </a:ext>
            </a:extLst>
          </p:cNvPr>
          <p:cNvSpPr>
            <a:spLocks/>
          </p:cNvSpPr>
          <p:nvPr/>
        </p:nvSpPr>
        <p:spPr bwMode="auto">
          <a:xfrm>
            <a:off x="4519613" y="2420939"/>
            <a:ext cx="228600" cy="533400"/>
          </a:xfrm>
          <a:custGeom>
            <a:avLst/>
            <a:gdLst>
              <a:gd name="T0" fmla="*/ 0 w 228600"/>
              <a:gd name="T1" fmla="*/ 133350 h 533400"/>
              <a:gd name="T2" fmla="*/ 171450 w 228600"/>
              <a:gd name="T3" fmla="*/ 133350 h 533400"/>
              <a:gd name="T4" fmla="*/ 171450 w 228600"/>
              <a:gd name="T5" fmla="*/ 0 h 533400"/>
              <a:gd name="T6" fmla="*/ 228600 w 228600"/>
              <a:gd name="T7" fmla="*/ 266700 h 533400"/>
              <a:gd name="T8" fmla="*/ 171450 w 228600"/>
              <a:gd name="T9" fmla="*/ 533400 h 533400"/>
              <a:gd name="T10" fmla="*/ 171450 w 228600"/>
              <a:gd name="T11" fmla="*/ 400050 h 533400"/>
              <a:gd name="T12" fmla="*/ 0 w 228600"/>
              <a:gd name="T13" fmla="*/ 400050 h 533400"/>
              <a:gd name="T14" fmla="*/ 0 w 228600"/>
              <a:gd name="T15" fmla="*/ 133350 h 533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8600" h="533400">
                <a:moveTo>
                  <a:pt x="0" y="133350"/>
                </a:moveTo>
                <a:lnTo>
                  <a:pt x="171450" y="133350"/>
                </a:lnTo>
                <a:lnTo>
                  <a:pt x="171450" y="0"/>
                </a:lnTo>
                <a:lnTo>
                  <a:pt x="228600" y="266700"/>
                </a:lnTo>
                <a:lnTo>
                  <a:pt x="171450" y="533400"/>
                </a:lnTo>
                <a:lnTo>
                  <a:pt x="171450" y="400050"/>
                </a:lnTo>
                <a:lnTo>
                  <a:pt x="0" y="4000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hlink"/>
          </a:solidFill>
          <a:ln w="25400">
            <a:solidFill>
              <a:srgbClr val="FF99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th-TH"/>
          </a:p>
        </p:txBody>
      </p:sp>
      <p:sp>
        <p:nvSpPr>
          <p:cNvPr id="27655" name="object 47">
            <a:extLst>
              <a:ext uri="{FF2B5EF4-FFF2-40B4-BE49-F238E27FC236}">
                <a16:creationId xmlns:a16="http://schemas.microsoft.com/office/drawing/2014/main" xmlns="" id="{F8F0EC29-F8C7-45FF-9904-08F89F53961D}"/>
              </a:ext>
            </a:extLst>
          </p:cNvPr>
          <p:cNvSpPr>
            <a:spLocks/>
          </p:cNvSpPr>
          <p:nvPr/>
        </p:nvSpPr>
        <p:spPr bwMode="auto">
          <a:xfrm>
            <a:off x="7361239" y="2430463"/>
            <a:ext cx="319087" cy="533400"/>
          </a:xfrm>
          <a:custGeom>
            <a:avLst/>
            <a:gdLst>
              <a:gd name="T0" fmla="*/ 0 w 228600"/>
              <a:gd name="T1" fmla="*/ 133350 h 533400"/>
              <a:gd name="T2" fmla="*/ 9374078 w 228600"/>
              <a:gd name="T3" fmla="*/ 133350 h 533400"/>
              <a:gd name="T4" fmla="*/ 9374078 w 228600"/>
              <a:gd name="T5" fmla="*/ 0 h 533400"/>
              <a:gd name="T6" fmla="*/ 12498809 w 228600"/>
              <a:gd name="T7" fmla="*/ 266700 h 533400"/>
              <a:gd name="T8" fmla="*/ 9374078 w 228600"/>
              <a:gd name="T9" fmla="*/ 533400 h 533400"/>
              <a:gd name="T10" fmla="*/ 9374078 w 228600"/>
              <a:gd name="T11" fmla="*/ 400050 h 533400"/>
              <a:gd name="T12" fmla="*/ 0 w 228600"/>
              <a:gd name="T13" fmla="*/ 400050 h 533400"/>
              <a:gd name="T14" fmla="*/ 0 w 228600"/>
              <a:gd name="T15" fmla="*/ 133350 h 533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8600" h="533400">
                <a:moveTo>
                  <a:pt x="0" y="133350"/>
                </a:moveTo>
                <a:lnTo>
                  <a:pt x="171450" y="133350"/>
                </a:lnTo>
                <a:lnTo>
                  <a:pt x="171450" y="0"/>
                </a:lnTo>
                <a:lnTo>
                  <a:pt x="228600" y="266700"/>
                </a:lnTo>
                <a:lnTo>
                  <a:pt x="171450" y="533400"/>
                </a:lnTo>
                <a:lnTo>
                  <a:pt x="171450" y="400050"/>
                </a:lnTo>
                <a:lnTo>
                  <a:pt x="0" y="4000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hlink"/>
          </a:solidFill>
          <a:ln w="25400">
            <a:solidFill>
              <a:srgbClr val="FF99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th-TH"/>
          </a:p>
        </p:txBody>
      </p:sp>
      <p:sp>
        <p:nvSpPr>
          <p:cNvPr id="27656" name="Rectangle 24">
            <a:extLst>
              <a:ext uri="{FF2B5EF4-FFF2-40B4-BE49-F238E27FC236}">
                <a16:creationId xmlns:a16="http://schemas.microsoft.com/office/drawing/2014/main" xmlns="" id="{8864878D-A14D-4A12-89C9-758F247B4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4257676"/>
            <a:ext cx="7778751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itchFamily="18" charset="-34"/>
                <a:cs typeface="Angsana New" pitchFamily="18" charset="-34"/>
              </a:rPr>
              <a:t>ชุมชน </a:t>
            </a:r>
          </a:p>
          <a:p>
            <a:pPr algn="ctr" eaLnBrk="1" hangingPunct="1"/>
            <a:r>
              <a:rPr lang="th-TH" altLang="th-TH" b="1" dirty="0">
                <a:latin typeface="Angsana New" pitchFamily="18" charset="-34"/>
                <a:cs typeface="Angsana New" pitchFamily="18" charset="-34"/>
              </a:rPr>
              <a:t>ชมรมเลี้ยงลูกด้วยนมแม่ / ชมรมแม่อาสา/ ชมรมจิตอาสาแม่และเด็ก</a:t>
            </a:r>
            <a:r>
              <a:rPr lang="th-TH" altLang="th-TH" sz="3200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27657" name="object 47">
            <a:extLst>
              <a:ext uri="{FF2B5EF4-FFF2-40B4-BE49-F238E27FC236}">
                <a16:creationId xmlns:a16="http://schemas.microsoft.com/office/drawing/2014/main" xmlns="" id="{885CAE74-70AC-4669-BEB0-50A1E9406383}"/>
              </a:ext>
            </a:extLst>
          </p:cNvPr>
          <p:cNvSpPr>
            <a:spLocks/>
          </p:cNvSpPr>
          <p:nvPr/>
        </p:nvSpPr>
        <p:spPr bwMode="auto">
          <a:xfrm rot="5400000">
            <a:off x="2792413" y="3770313"/>
            <a:ext cx="228600" cy="533400"/>
          </a:xfrm>
          <a:custGeom>
            <a:avLst/>
            <a:gdLst>
              <a:gd name="T0" fmla="*/ 0 w 228600"/>
              <a:gd name="T1" fmla="*/ 133350 h 533400"/>
              <a:gd name="T2" fmla="*/ 171450 w 228600"/>
              <a:gd name="T3" fmla="*/ 133350 h 533400"/>
              <a:gd name="T4" fmla="*/ 171450 w 228600"/>
              <a:gd name="T5" fmla="*/ 0 h 533400"/>
              <a:gd name="T6" fmla="*/ 228600 w 228600"/>
              <a:gd name="T7" fmla="*/ 266700 h 533400"/>
              <a:gd name="T8" fmla="*/ 171450 w 228600"/>
              <a:gd name="T9" fmla="*/ 533400 h 533400"/>
              <a:gd name="T10" fmla="*/ 171450 w 228600"/>
              <a:gd name="T11" fmla="*/ 400050 h 533400"/>
              <a:gd name="T12" fmla="*/ 0 w 228600"/>
              <a:gd name="T13" fmla="*/ 400050 h 533400"/>
              <a:gd name="T14" fmla="*/ 0 w 228600"/>
              <a:gd name="T15" fmla="*/ 133350 h 533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8600" h="533400">
                <a:moveTo>
                  <a:pt x="0" y="133350"/>
                </a:moveTo>
                <a:lnTo>
                  <a:pt x="171450" y="133350"/>
                </a:lnTo>
                <a:lnTo>
                  <a:pt x="171450" y="0"/>
                </a:lnTo>
                <a:lnTo>
                  <a:pt x="228600" y="266700"/>
                </a:lnTo>
                <a:lnTo>
                  <a:pt x="171450" y="533400"/>
                </a:lnTo>
                <a:lnTo>
                  <a:pt x="171450" y="400050"/>
                </a:lnTo>
                <a:lnTo>
                  <a:pt x="0" y="4000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hlink"/>
          </a:solidFill>
          <a:ln w="25400">
            <a:solidFill>
              <a:srgbClr val="FF99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th-TH"/>
          </a:p>
        </p:txBody>
      </p:sp>
      <p:sp>
        <p:nvSpPr>
          <p:cNvPr id="27658" name="object 47">
            <a:extLst>
              <a:ext uri="{FF2B5EF4-FFF2-40B4-BE49-F238E27FC236}">
                <a16:creationId xmlns:a16="http://schemas.microsoft.com/office/drawing/2014/main" xmlns="" id="{87785596-48BF-432C-9455-A1604ED51753}"/>
              </a:ext>
            </a:extLst>
          </p:cNvPr>
          <p:cNvSpPr>
            <a:spLocks/>
          </p:cNvSpPr>
          <p:nvPr/>
        </p:nvSpPr>
        <p:spPr bwMode="auto">
          <a:xfrm rot="5400000">
            <a:off x="8546308" y="3771901"/>
            <a:ext cx="228600" cy="533400"/>
          </a:xfrm>
          <a:custGeom>
            <a:avLst/>
            <a:gdLst>
              <a:gd name="T0" fmla="*/ 0 w 228600"/>
              <a:gd name="T1" fmla="*/ 133350 h 533400"/>
              <a:gd name="T2" fmla="*/ 171450 w 228600"/>
              <a:gd name="T3" fmla="*/ 133350 h 533400"/>
              <a:gd name="T4" fmla="*/ 171450 w 228600"/>
              <a:gd name="T5" fmla="*/ 0 h 533400"/>
              <a:gd name="T6" fmla="*/ 228600 w 228600"/>
              <a:gd name="T7" fmla="*/ 266700 h 533400"/>
              <a:gd name="T8" fmla="*/ 171450 w 228600"/>
              <a:gd name="T9" fmla="*/ 533400 h 533400"/>
              <a:gd name="T10" fmla="*/ 171450 w 228600"/>
              <a:gd name="T11" fmla="*/ 400050 h 533400"/>
              <a:gd name="T12" fmla="*/ 0 w 228600"/>
              <a:gd name="T13" fmla="*/ 400050 h 533400"/>
              <a:gd name="T14" fmla="*/ 0 w 228600"/>
              <a:gd name="T15" fmla="*/ 133350 h 533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8600" h="533400">
                <a:moveTo>
                  <a:pt x="0" y="133350"/>
                </a:moveTo>
                <a:lnTo>
                  <a:pt x="171450" y="133350"/>
                </a:lnTo>
                <a:lnTo>
                  <a:pt x="171450" y="0"/>
                </a:lnTo>
                <a:lnTo>
                  <a:pt x="228600" y="266700"/>
                </a:lnTo>
                <a:lnTo>
                  <a:pt x="171450" y="533400"/>
                </a:lnTo>
                <a:lnTo>
                  <a:pt x="171450" y="400050"/>
                </a:lnTo>
                <a:lnTo>
                  <a:pt x="0" y="4000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hlink"/>
          </a:solidFill>
          <a:ln w="25400">
            <a:solidFill>
              <a:srgbClr val="FF99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th-TH"/>
          </a:p>
        </p:txBody>
      </p:sp>
      <p:sp>
        <p:nvSpPr>
          <p:cNvPr id="43019" name="Rectangle 28">
            <a:extLst>
              <a:ext uri="{FF2B5EF4-FFF2-40B4-BE49-F238E27FC236}">
                <a16:creationId xmlns:a16="http://schemas.microsoft.com/office/drawing/2014/main" xmlns="" id="{8A0EAB04-9BA6-42D2-8767-5339454A1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972" y="5540376"/>
            <a:ext cx="1032568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3200" b="1" u="sng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ผลลัพธ์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40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ลูกเกิดรอด แม่ปลอดภัย  พัฒนาการสมวัย สูงดีสมส่วน </a:t>
            </a:r>
            <a:r>
              <a:rPr lang="en-US" altLang="th-TH" sz="40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  <a:sym typeface="Wingdings 2" panose="05020102010507070707" pitchFamily="18" charset="2"/>
              </a:rPr>
              <a:t>IQ 100</a:t>
            </a:r>
            <a:endParaRPr lang="th-TH" altLang="th-TH" sz="40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87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475914" y="225083"/>
            <a:ext cx="7624690" cy="9003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คู่มือ</a:t>
            </a:r>
            <a:r>
              <a:rPr lang="th-TH" sz="40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ปฏิบัติงานคลินิก </a:t>
            </a:r>
            <a:r>
              <a:rPr lang="en-US" sz="40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ANC </a:t>
            </a:r>
            <a:r>
              <a:rPr lang="th-TH" sz="40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40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CPG </a:t>
            </a: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 และปฏิทิน</a:t>
            </a:r>
            <a:endParaRPr lang="th-TH" sz="40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83" y="1312650"/>
            <a:ext cx="3910820" cy="51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toy_toy\Desktop\IMG_0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6" t="1194" r="5057"/>
          <a:stretch/>
        </p:blipFill>
        <p:spPr bwMode="auto">
          <a:xfrm rot="5400000">
            <a:off x="5453909" y="1664342"/>
            <a:ext cx="5199686" cy="4431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9F0B0BD6-FC76-443E-A71D-EC7D41C0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29" y="-4978"/>
            <a:ext cx="6227150" cy="68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63D144E5-75F0-4FB1-9E30-C56E6888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4" y="98771"/>
            <a:ext cx="7427741" cy="66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EFF6D5A8-B0DB-4742-A90B-FD2B2E71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049" y="8242"/>
            <a:ext cx="6014660" cy="68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5F5ADBE3-7258-4FCF-9D9F-10CF077FE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699" y="197840"/>
            <a:ext cx="5090601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75137AE2-D115-464C-BA5D-7B40C47A3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406" y="87340"/>
            <a:ext cx="5159187" cy="6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0615F830-1E57-4BEF-9370-92582DCA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05" y="83858"/>
            <a:ext cx="7779433" cy="66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y_toy\Desktop\ภาพใบแทรกปรับสมุดสีชมพู\IMG_046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1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2" t="12985" r="8035" b="11183"/>
          <a:stretch/>
        </p:blipFill>
        <p:spPr bwMode="auto">
          <a:xfrm rot="5400000">
            <a:off x="2616588" y="858131"/>
            <a:ext cx="6499277" cy="51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DE48DA04-99CA-4CAD-B021-23103A7BBFC2}"/>
              </a:ext>
            </a:extLst>
          </p:cNvPr>
          <p:cNvSpPr/>
          <p:nvPr/>
        </p:nvSpPr>
        <p:spPr>
          <a:xfrm>
            <a:off x="2624297" y="167182"/>
            <a:ext cx="7477125" cy="954107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ระบบบริการการป้องกันและควบคุมกลุ่มอาการดาวน์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ในหญิงตั้งครรภ์  กลุ่มอายุ 35 ปีขึ้นไป </a:t>
            </a:r>
          </a:p>
        </p:txBody>
      </p:sp>
      <p:grpSp>
        <p:nvGrpSpPr>
          <p:cNvPr id="7" name="Group 1"/>
          <p:cNvGrpSpPr/>
          <p:nvPr/>
        </p:nvGrpSpPr>
        <p:grpSpPr>
          <a:xfrm>
            <a:off x="1784558" y="1395403"/>
            <a:ext cx="8653670" cy="5048687"/>
            <a:chOff x="994147" y="1958316"/>
            <a:chExt cx="7440349" cy="412620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Text Box 1">
              <a:extLst>
                <a:ext uri="{FF2B5EF4-FFF2-40B4-BE49-F238E27FC236}">
                  <a16:creationId xmlns:a16="http://schemas.microsoft.com/office/drawing/2014/main" xmlns="" id="{5836AE16-6F74-4EA3-8B35-F56F74FF296C}"/>
                </a:ext>
              </a:extLst>
            </p:cNvPr>
            <p:cNvSpPr txBox="1"/>
            <p:nvPr/>
          </p:nvSpPr>
          <p:spPr>
            <a:xfrm>
              <a:off x="1144186" y="1960220"/>
              <a:ext cx="2294641" cy="312638"/>
            </a:xfrm>
            <a:prstGeom prst="rect">
              <a:avLst/>
            </a:prstGeom>
            <a:solidFill>
              <a:srgbClr val="FFFFCC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th-TH" sz="1800" b="1" kern="0" dirty="0">
                  <a:solidFill>
                    <a:sysClr val="windowText" lastClr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โรงพยาบาลส่งเสริมสุขภาพตำบล</a:t>
              </a:r>
              <a:endParaRPr lang="en-US" sz="1200" b="1" kern="0" dirty="0">
                <a:solidFill>
                  <a:sysClr val="windowText" lastClr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9" name="Text Box 3">
              <a:extLst>
                <a:ext uri="{FF2B5EF4-FFF2-40B4-BE49-F238E27FC236}">
                  <a16:creationId xmlns:a16="http://schemas.microsoft.com/office/drawing/2014/main" xmlns="" id="{5F5BE1D4-670A-4F7F-872A-D7FE2CC3B7DF}"/>
                </a:ext>
              </a:extLst>
            </p:cNvPr>
            <p:cNvSpPr txBox="1"/>
            <p:nvPr/>
          </p:nvSpPr>
          <p:spPr>
            <a:xfrm>
              <a:off x="1144186" y="2490698"/>
              <a:ext cx="2294641" cy="784811"/>
            </a:xfrm>
            <a:prstGeom prst="rect">
              <a:avLst/>
            </a:prstGeom>
            <a:solidFill>
              <a:srgbClr val="FFFF99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โรงพยาบาลชุมชน/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algn="ctr">
                <a:lnSpc>
                  <a:spcPct val="107000"/>
                </a:lnSpc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โรงพยาบาลศูนย์/โรงพยาบาลทั่วไป/</a:t>
              </a:r>
            </a:p>
            <a:p>
              <a:pPr algn="ctr">
                <a:lnSpc>
                  <a:spcPct val="107000"/>
                </a:lnSpc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โรงพยาบาลส่งเสริมสุขภาพ</a:t>
              </a:r>
              <a:endParaRPr lang="en-US" sz="105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xmlns="" id="{1D32D00F-FB43-41BB-A388-20910C22DD9E}"/>
                </a:ext>
              </a:extLst>
            </p:cNvPr>
            <p:cNvSpPr txBox="1"/>
            <p:nvPr/>
          </p:nvSpPr>
          <p:spPr>
            <a:xfrm>
              <a:off x="3798882" y="2332111"/>
              <a:ext cx="4399246" cy="1757551"/>
            </a:xfrm>
            <a:prstGeom prst="rect">
              <a:avLst/>
            </a:prstGeom>
            <a:solidFill>
              <a:srgbClr val="FFFF99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ซักประวัติตรวจร่างกาย </a:t>
              </a:r>
              <a:r>
                <a:rPr lang="en-US" sz="16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U</a:t>
              </a: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/</a:t>
              </a:r>
              <a:r>
                <a:rPr lang="en-US" sz="16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S </a:t>
              </a: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เพื่อประเมินอายุครรภ์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ให้คำปรึกษาการตรวจกรองกลุ่มอาการดาวน์ การตรวจวินิจฉัย                             ก่อนคลอดและวางแผนการตั้งครรภ์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เจาะเลือด ส่งตรวจกรองกลุ่มอาการดาวน์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สูติแพทย์เจาะน้ำคร่ำ/ส่งตรวจ (รพช. กรณีมีสูติแพทย์)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ยุติการตั้งครรภ์/ไม่ยุติการตั้งครรภ์ฝากครรภ์ต่อ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บันทึกและจัดเก็บข้อมูล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xmlns="" id="{488354A8-D41F-46F4-BA6C-C854FC70137C}"/>
                </a:ext>
              </a:extLst>
            </p:cNvPr>
            <p:cNvSpPr txBox="1"/>
            <p:nvPr/>
          </p:nvSpPr>
          <p:spPr>
            <a:xfrm>
              <a:off x="3823281" y="4168316"/>
              <a:ext cx="4394960" cy="723083"/>
            </a:xfrm>
            <a:prstGeom prst="rect">
              <a:avLst/>
            </a:prstGeom>
            <a:solidFill>
              <a:srgbClr val="FFFF66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รับส่งต่อกรณีหญิงตั้งครรภ์มีภาวะเสี่ยง/ไม่มีสูติแพทย์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เจาะน้ำคร่ำ/ส่งตรวจ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spcAft>
                  <a:spcPts val="600"/>
                </a:spcAft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ยุติการตั้งครรภ์/ไม่ยุติการตั้งครรภ์ฝากครรภ์ต่อ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xmlns="" id="{12A1C2D1-80B0-486E-ABCA-F69D98683FC2}"/>
                </a:ext>
              </a:extLst>
            </p:cNvPr>
            <p:cNvSpPr txBox="1"/>
            <p:nvPr/>
          </p:nvSpPr>
          <p:spPr>
            <a:xfrm>
              <a:off x="3798883" y="4934568"/>
              <a:ext cx="4394958" cy="1149951"/>
            </a:xfrm>
            <a:prstGeom prst="rect">
              <a:avLst/>
            </a:prstGeom>
            <a:solidFill>
              <a:srgbClr val="FFFF00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ตรวจกรองกลุ่มอาการดาวน์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ตรวจโครโมโซม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ยุติการตั้งครรภ์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บันทึก จัดเก็บข้อมูล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marL="257175" indent="-257175">
                <a:lnSpc>
                  <a:spcPct val="107000"/>
                </a:lnSpc>
                <a:spcAft>
                  <a:spcPts val="600"/>
                </a:spcAft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สนับสนุนวิชาการแก่หน่วยบริการ</a:t>
              </a:r>
              <a:endParaRPr lang="en-US" sz="12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xmlns="" id="{4426DD07-89E0-4DFC-867D-F6BFEE69BEDF}"/>
                </a:ext>
              </a:extLst>
            </p:cNvPr>
            <p:cNvSpPr txBox="1"/>
            <p:nvPr/>
          </p:nvSpPr>
          <p:spPr>
            <a:xfrm>
              <a:off x="994147" y="4089661"/>
              <a:ext cx="2436583" cy="709815"/>
            </a:xfrm>
            <a:prstGeom prst="rect">
              <a:avLst/>
            </a:prstGeom>
            <a:solidFill>
              <a:srgbClr val="FFFF66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th-TH" sz="20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โรงพยาบาลศูนย์/โรงพยาบาลทั่วไป/โรงพยาบาลชุมชน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xmlns="" id="{0D065C8E-14B9-46DB-828A-470027FDB5E1}"/>
                </a:ext>
              </a:extLst>
            </p:cNvPr>
            <p:cNvSpPr txBox="1"/>
            <p:nvPr/>
          </p:nvSpPr>
          <p:spPr>
            <a:xfrm>
              <a:off x="1158235" y="5050859"/>
              <a:ext cx="2266542" cy="340739"/>
            </a:xfrm>
            <a:prstGeom prst="rect">
              <a:avLst/>
            </a:prstGeom>
            <a:solidFill>
              <a:srgbClr val="FFFF00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th-TH" sz="20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โรงพยาบาลมหาวิทยาลัย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5" name="Text Box 19">
              <a:extLst>
                <a:ext uri="{FF2B5EF4-FFF2-40B4-BE49-F238E27FC236}">
                  <a16:creationId xmlns:a16="http://schemas.microsoft.com/office/drawing/2014/main" xmlns="" id="{33B24489-9F68-45C6-AD98-8C39248C1CDE}"/>
                </a:ext>
              </a:extLst>
            </p:cNvPr>
            <p:cNvSpPr txBox="1"/>
            <p:nvPr/>
          </p:nvSpPr>
          <p:spPr>
            <a:xfrm>
              <a:off x="3652097" y="1958316"/>
              <a:ext cx="4782399" cy="312638"/>
            </a:xfrm>
            <a:prstGeom prst="rect">
              <a:avLst/>
            </a:prstGeom>
            <a:solidFill>
              <a:srgbClr val="FFFFCC"/>
            </a:solidFill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57175" indent="-257175">
                <a:lnSpc>
                  <a:spcPct val="107000"/>
                </a:lnSpc>
                <a:spcAft>
                  <a:spcPts val="600"/>
                </a:spcAft>
                <a:buFont typeface="Symbol" panose="05050102010706020507" pitchFamily="18" charset="2"/>
                <a:buChar char=""/>
              </a:pP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ค้นหา แนะนำหญิงตั้งครรภ์อายุ 35 ปีขึ้นไป ให้ไปฝากครรภ์ครั้งแรกก่อน </a:t>
              </a:r>
              <a:r>
                <a:rPr lang="en-US" sz="14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12 </a:t>
              </a:r>
              <a:r>
                <a:rPr lang="th-TH" sz="1800" b="1" dirty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สัปดาห์</a:t>
              </a:r>
              <a:endParaRPr lang="en-US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6" name="ลูกศร: ลง 14">
              <a:extLst>
                <a:ext uri="{FF2B5EF4-FFF2-40B4-BE49-F238E27FC236}">
                  <a16:creationId xmlns:a16="http://schemas.microsoft.com/office/drawing/2014/main" xmlns="" id="{C355F8DE-CE29-4DAB-99B9-E4C12E127BC9}"/>
                </a:ext>
              </a:extLst>
            </p:cNvPr>
            <p:cNvSpPr/>
            <p:nvPr/>
          </p:nvSpPr>
          <p:spPr>
            <a:xfrm>
              <a:off x="2099407" y="2291425"/>
              <a:ext cx="363474" cy="19927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ลูกศร: ลง 15">
              <a:extLst>
                <a:ext uri="{FF2B5EF4-FFF2-40B4-BE49-F238E27FC236}">
                  <a16:creationId xmlns:a16="http://schemas.microsoft.com/office/drawing/2014/main" xmlns="" id="{01E80DBF-7652-41BD-B671-A9537FF21CB2}"/>
                </a:ext>
              </a:extLst>
            </p:cNvPr>
            <p:cNvSpPr/>
            <p:nvPr/>
          </p:nvSpPr>
          <p:spPr>
            <a:xfrm>
              <a:off x="2103486" y="4818277"/>
              <a:ext cx="363474" cy="23258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ลูกศร: ลง 16">
              <a:extLst>
                <a:ext uri="{FF2B5EF4-FFF2-40B4-BE49-F238E27FC236}">
                  <a16:creationId xmlns:a16="http://schemas.microsoft.com/office/drawing/2014/main" xmlns="" id="{6E8B4E63-EC2C-47A3-9ABC-1D09534B0161}"/>
                </a:ext>
              </a:extLst>
            </p:cNvPr>
            <p:cNvSpPr/>
            <p:nvPr/>
          </p:nvSpPr>
          <p:spPr>
            <a:xfrm>
              <a:off x="2103486" y="3345075"/>
              <a:ext cx="363474" cy="74458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xmlns="" id="{109B7E94-4FA5-4EC5-8B54-1BC8F8232B51}"/>
                </a:ext>
              </a:extLst>
            </p:cNvPr>
            <p:cNvCxnSpPr>
              <a:stCxn id="8" idx="3"/>
              <a:endCxn id="15" idx="1"/>
            </p:cNvCxnSpPr>
            <p:nvPr/>
          </p:nvCxnSpPr>
          <p:spPr>
            <a:xfrm flipV="1">
              <a:off x="3438826" y="2114635"/>
              <a:ext cx="213270" cy="1904"/>
            </a:xfrm>
            <a:prstGeom prst="lin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xmlns="" id="{849465A7-4D40-47FA-8B9D-EE3631B0812E}"/>
                </a:ext>
              </a:extLst>
            </p:cNvPr>
            <p:cNvCxnSpPr>
              <a:stCxn id="9" idx="3"/>
            </p:cNvCxnSpPr>
            <p:nvPr/>
          </p:nvCxnSpPr>
          <p:spPr>
            <a:xfrm flipV="1">
              <a:off x="3438827" y="2880306"/>
              <a:ext cx="357198" cy="2798"/>
            </a:xfrm>
            <a:prstGeom prst="lin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xmlns="" id="{A1BA062E-6AD4-499C-A9BD-1832795D0C04}"/>
                </a:ext>
              </a:extLst>
            </p:cNvPr>
            <p:cNvCxnSpPr/>
            <p:nvPr/>
          </p:nvCxnSpPr>
          <p:spPr>
            <a:xfrm flipV="1">
              <a:off x="3440531" y="4460347"/>
              <a:ext cx="355769" cy="1904"/>
            </a:xfrm>
            <a:prstGeom prst="lin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xmlns="" id="{4533DB57-340E-4BA2-BD8C-5BA71120D0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823" y="5165732"/>
              <a:ext cx="384773" cy="2798"/>
            </a:xfrm>
            <a:prstGeom prst="lin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75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5920" y="212683"/>
            <a:ext cx="9144000" cy="68512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หน่วยบริการป้องกันและควบคุมกลุ่มอาการดาวน์ในหญิงตั้งครรภ์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8233" y="988078"/>
            <a:ext cx="1936109" cy="685977"/>
          </a:xfrm>
          <a:prstGeom prst="rect">
            <a:avLst/>
          </a:prstGeom>
          <a:solidFill>
            <a:srgbClr val="FFE5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โรงพยาบาลส่งเสริมสุขภาพตำบล</a:t>
            </a:r>
            <a:endParaRPr kumimoji="0" lang="th-TH" altLang="th-TH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92539" y="943297"/>
            <a:ext cx="2122315" cy="915685"/>
          </a:xfrm>
          <a:prstGeom prst="rect">
            <a:avLst/>
          </a:prstGeom>
          <a:solidFill>
            <a:srgbClr val="D9E2F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หน่วยบริการป้องกันและควบคุม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กลุ่มอาการดาวน์ 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ประเภท ค</a:t>
            </a:r>
            <a:endParaRPr kumimoji="0" lang="th-TH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01605" y="1004192"/>
            <a:ext cx="2232629" cy="923307"/>
          </a:xfrm>
          <a:prstGeom prst="rect">
            <a:avLst/>
          </a:prstGeom>
          <a:solidFill>
            <a:srgbClr val="C5E0B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หน่วยบริการป้องกันและควบคุม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กลุ่มอาการดาวน์ 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ประเภท ข</a:t>
            </a:r>
            <a:endParaRPr kumimoji="0" lang="th-TH" altLang="th-TH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881834" y="988078"/>
            <a:ext cx="2908086" cy="904409"/>
          </a:xfrm>
          <a:prstGeom prst="rect">
            <a:avLst/>
          </a:prstGeom>
          <a:solidFill>
            <a:srgbClr val="F7CAA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หน่วยบริการป้องกันและควบคุมกลุ่มอาการดาวน์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ประเภท ก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9" name="Table 12"/>
          <p:cNvGraphicFramePr>
            <a:graphicFrameLocks noGrp="1"/>
          </p:cNvGraphicFramePr>
          <p:nvPr>
            <p:extLst/>
          </p:nvPr>
        </p:nvGraphicFramePr>
        <p:xfrm>
          <a:off x="146446" y="1899142"/>
          <a:ext cx="2027740" cy="279742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277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974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ค้นหา แนะนำหญิงตั้งครรภ์ให้มาฝากครรภ์ครั้งแรกก่อน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สัปดาห์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0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รับฝากครรภ์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0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ซัก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ประวัติ ตรวจร่างกาย ตรวจครรภ์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ส่งต่อ รพ.แม่ข่าย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13"/>
          <p:cNvGraphicFramePr>
            <a:graphicFrameLocks noGrp="1"/>
          </p:cNvGraphicFramePr>
          <p:nvPr>
            <p:extLst/>
          </p:nvPr>
        </p:nvGraphicFramePr>
        <p:xfrm>
          <a:off x="2354262" y="2052499"/>
          <a:ext cx="2288075" cy="4402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8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8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รับฝากครรภ์</a:t>
                      </a:r>
                      <a:r>
                        <a:rPr lang="th-TH" sz="14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ซักประวัติ ตรวจร่างกาย </a:t>
                      </a:r>
                      <a:endParaRPr lang="en-US" sz="1800" dirty="0" smtClean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8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ครรภ์ </a:t>
                      </a:r>
                      <a:endParaRPr lang="en-US" sz="1800" dirty="0" smtClean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8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</a:t>
                      </a:r>
                      <a:r>
                        <a:rPr lang="th-TH" sz="1800" dirty="0" err="1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อัลต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ร้า</a:t>
                      </a:r>
                      <a:r>
                        <a:rPr lang="th-TH" sz="1800" dirty="0" err="1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ซาวน์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เพื่อประเมินอายุครรภ์ </a:t>
                      </a:r>
                      <a:endParaRPr lang="en-US" sz="1800" dirty="0" smtClean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8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ทารกในครรภ์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บริการให้การปรึกษา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เจาะเลือดตรวจกรอง ปั่นแยกเลือด เพื่อจัดเก็บ</a:t>
                      </a:r>
                      <a:r>
                        <a:rPr lang="th-TH" sz="1800" dirty="0" err="1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ซีรั่ม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ส่งตรวจ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แปลผล ให้การปรึกษา และแจ้งผลต่อหญิงตั้งครรภ์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บันทึกเก็บข้อมูลและรายงานผลดำเนินงาน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8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บันทึกข้อมูลขอรับการชดเชยค่าบริการ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1" name="Table 14"/>
          <p:cNvGraphicFramePr>
            <a:graphicFrameLocks noGrp="1"/>
          </p:cNvGraphicFramePr>
          <p:nvPr>
            <p:extLst/>
          </p:nvPr>
        </p:nvGraphicFramePr>
        <p:xfrm>
          <a:off x="5020356" y="2180779"/>
          <a:ext cx="2395127" cy="4435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5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บริการรับฝากครรภ์ ซักประวัติ ตรวจ  ร่างกาย ตรวจครรภ์ ตรวจ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อัลต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ร้า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ซาวน์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เพื่อประเมินอายุครรภ์ จำนวนทารกในครรภ์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บริการให้การปรึกษา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เจาะเลือดตรวจกรอง ปั่นแยกเลือด เพื่อจัดเก็บ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ซีรั่ม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ส่งตรวจ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แปลผล ให้การปรึกษา และแจ้งผลต่อหญิงตั้งครรภ์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เจาะน้ำคร่ำ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รับส่งต่อเจาะน้ำคร่ำ/  ส่งตรวจโครโมโซม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ให้คำปรึกษาแก่บุคลากรทางการแพทย์ในเครือข่าย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บันทึกเก็บข้อมูลและรายงานผลดำเนินงาน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บันทึกข้อมูลขอรับการชดเชยค่าบริการ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ประสานงานในเครือข่าย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2" name="Table 15"/>
          <p:cNvGraphicFramePr>
            <a:graphicFrameLocks noGrp="1"/>
          </p:cNvGraphicFramePr>
          <p:nvPr>
            <p:extLst/>
          </p:nvPr>
        </p:nvGraphicFramePr>
        <p:xfrm>
          <a:off x="7881834" y="2046046"/>
          <a:ext cx="2908086" cy="4744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80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86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บริการรับฝากครรภ์ ซักประวัติ ตรวจ ร่างกาย ตรวจครรภ์ ตรวจ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อัลต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ร้า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ซาวน์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เพื่อประเมินอายุครรภ์  จำนวนทารก  ในครรภ์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บริการให้การปรึกษา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021" marR="490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5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เจาะเลือดตรวจกรอง ปั่นแยกเลือด เพื่อจัดเก็บ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ซีรั่ม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ส่งตรวจ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021" marR="490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5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แปลผล ให้การปรึกษา และแจ้งผลต่อหญิงตั้งครรภ์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021" marR="490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1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เจาะน้ำคร่ำ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รับส่งต่อเจาะน้ำคร่ำ/  ส่งตรวจโครโมโซม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ยุติการตั้งครรภ์/รับส่งต่อยุติการตั้งครรภ์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ส่งกลับกรณีฝากครรภ์ต่อ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021" marR="490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5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ให้คำปรึกษาแก่บุคลากรทางการแพทย์ในเครือข่าย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021" marR="490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8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บันทึกเก็บข้อมูลและรายงานผลดำเนินงาน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บันทึกข้อมูลขอรับการชดเชยค่าบริการ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ประสานงานในเครือข่าย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021" marR="490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6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6C9FB388-0156-4F6C-9009-E09464CACFFF}"/>
              </a:ext>
            </a:extLst>
          </p:cNvPr>
          <p:cNvSpPr/>
          <p:nvPr/>
        </p:nvSpPr>
        <p:spPr>
          <a:xfrm>
            <a:off x="2971799" y="338377"/>
            <a:ext cx="62484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แนวทางการดำเนินงาน</a:t>
            </a:r>
            <a:r>
              <a:rPr lang="en-US" sz="4000" b="1" dirty="0">
                <a:latin typeface="Angsana New" pitchFamily="18" charset="-34"/>
                <a:cs typeface="Angsana New" pitchFamily="18" charset="-34"/>
              </a:rPr>
              <a:t>Module ANC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8578" y="1907922"/>
            <a:ext cx="97348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การเข้าถึงบริการและการรับริการ ปฐมภูมิ /ทุติยภูมิ/ตติยภูมิ</a:t>
            </a:r>
          </a:p>
          <a:p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      * จัดบริการฝากครรภ์และติดตามหลังคลอด 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ในรพ.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สต </a:t>
            </a:r>
          </a:p>
          <a:p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          1.ตามแนวทางการ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ฝากครรภ์และติดตามหลัง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คลอด จ.นครศรีฯ</a:t>
            </a:r>
          </a:p>
          <a:p>
            <a:endParaRPr lang="th-TH" sz="4000" b="1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การบริการเชิงรุกในชุมชน ก่อนการตั้งครรภ์/หลังการตั้งครรภ์</a:t>
            </a:r>
          </a:p>
          <a:p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   2.ได้มาตรฐานอนามัยแม่และเด็ก กรมอนามัย</a:t>
            </a:r>
          </a:p>
          <a:p>
            <a:endPara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08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FE2FB03C-E4DF-495B-951E-02DD538B4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20484"/>
            <a:ext cx="7329267" cy="68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6B298F79-E6A5-41E7-AA99-D46443F7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199" y="168812"/>
            <a:ext cx="486960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1B4C7EB8-1C76-4988-9EE4-FE937673A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83" y="388356"/>
            <a:ext cx="5692633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9712" y="25396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h-TH" sz="8800" b="1" dirty="0" smtClean="0">
                <a:latin typeface="Angsana New" pitchFamily="18" charset="-34"/>
                <a:cs typeface="Angsana New" pitchFamily="18" charset="-34"/>
              </a:rPr>
              <a:t>กิจกรรมฝากครรภ์</a:t>
            </a:r>
            <a:endParaRPr lang="th-TH" sz="88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0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uruobgyn.com/wp-content/uploads/2016/05/IMG_9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793111" y="26003408"/>
            <a:ext cx="4955199" cy="3701107"/>
          </a:xfrm>
          <a:prstGeom prst="rect">
            <a:avLst/>
          </a:prstGeom>
          <a:noFill/>
        </p:spPr>
      </p:pic>
      <p:pic>
        <p:nvPicPr>
          <p:cNvPr id="20482" name="Picture 2" descr="https://2.bp.blogspot.com/-LtHilv9Xrxc/WpVAWTRHSEI/AAAAAAAAMgA/h1L4AGFTemg6LhV6wq0TZPLza_qSLhidwCLcBGAs/s1600/%25E0%25B8%25AA%25E0%25B8%25AD.%25E0%25B8%259A%25E0%25B9%2589%25E0%25B8%25B2%25E0%25B8%2599%25E0%25B8%2581%25E0%25B8%25AA%25E0%25B8%25B4%25E0%25B8%2581%25E0%25B8%25A3%25E0%25B8%25A3%25E0%25B8%25A1%25E0%25B8%25AF_%25E0%25B9%2591%25E0%25B9%2598%25E0%25B9%2590%25E0%25B9%2592%25E0%25B9%2592%25E0%25B9%2597_0013.jpg"/>
          <p:cNvPicPr>
            <a:picLocks noChangeAspect="1" noChangeArrowheads="1"/>
          </p:cNvPicPr>
          <p:nvPr/>
        </p:nvPicPr>
        <p:blipFill>
          <a:blip r:embed="rId3"/>
          <a:srcRect l="4167" t="18750" r="4166" b="32211"/>
          <a:stretch>
            <a:fillRect/>
          </a:stretch>
        </p:blipFill>
        <p:spPr bwMode="auto">
          <a:xfrm>
            <a:off x="4097482" y="571481"/>
            <a:ext cx="7430400" cy="5741673"/>
          </a:xfrm>
          <a:prstGeom prst="rect">
            <a:avLst/>
          </a:prstGeom>
          <a:noFill/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53219" y="571481"/>
            <a:ext cx="3685736" cy="19888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7030A0"/>
                </a:solidFill>
              </a:rPr>
              <a:t>การตรวจครรภ์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2800" b="1" dirty="0" smtClean="0">
                <a:solidFill>
                  <a:srgbClr val="7030A0"/>
                </a:solidFill>
              </a:rPr>
              <a:t>ANC)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ชื่อเรื่อง 1">
            <a:extLst>
              <a:ext uri="{FF2B5EF4-FFF2-40B4-BE49-F238E27FC236}">
                <a16:creationId xmlns:a16="http://schemas.microsoft.com/office/drawing/2014/main" xmlns="" id="{56BDC7E9-60A5-489A-9326-48052FC4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72" y="321799"/>
            <a:ext cx="3009274" cy="930225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/>
          <a:lstStyle/>
          <a:p>
            <a:pPr marL="385753" indent="-385753" algn="ctr">
              <a:defRPr/>
            </a:pPr>
            <a:r>
              <a:rPr lang="th-TH" sz="3600" b="1" dirty="0">
                <a:latin typeface="Angsana New" pitchFamily="18" charset="-34"/>
              </a:rPr>
              <a:t>ให้คำแนะนำ</a:t>
            </a:r>
          </a:p>
        </p:txBody>
      </p:sp>
      <p:sp>
        <p:nvSpPr>
          <p:cNvPr id="17411" name="ตัวยึดเนื้อหา 2">
            <a:extLst>
              <a:ext uri="{FF2B5EF4-FFF2-40B4-BE49-F238E27FC236}">
                <a16:creationId xmlns:a16="http://schemas.microsoft.com/office/drawing/2014/main" xmlns="" id="{F4DCE7BF-A047-4A58-AAEB-3349810C5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367" y="177103"/>
            <a:ext cx="3641536" cy="2419643"/>
          </a:xfrm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85753" indent="-385753">
              <a:buFont typeface="Calibri" panose="020F0502020204030204" pitchFamily="34" charset="0"/>
              <a:buAutoNum type="arabicPeriod"/>
            </a:pPr>
            <a:r>
              <a:rPr lang="th-TH" alt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การปฏิบัติตัวที่เหมาะสม</a:t>
            </a:r>
          </a:p>
          <a:p>
            <a:pPr marL="385753" indent="-385753">
              <a:buFont typeface="Calibri" panose="020F0502020204030204" pitchFamily="34" charset="0"/>
              <a:buAutoNum type="arabicPeriod"/>
            </a:pPr>
            <a:r>
              <a:rPr lang="th-TH" alt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การเฝ้าระวังภาวะแทรกซ้อน</a:t>
            </a:r>
          </a:p>
          <a:p>
            <a:pPr marL="385753" indent="-385753">
              <a:buFont typeface="Calibri" panose="020F0502020204030204" pitchFamily="34" charset="0"/>
              <a:buAutoNum type="arabicPeriod"/>
            </a:pPr>
            <a:r>
              <a:rPr lang="th-TH" alt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อาการที่ต้องพบแพทย์</a:t>
            </a:r>
          </a:p>
          <a:p>
            <a:pPr marL="385753" indent="-385753">
              <a:buFont typeface="Calibri" panose="020F0502020204030204" pitchFamily="34" charset="0"/>
              <a:buAutoNum type="arabicPeriod"/>
            </a:pPr>
            <a:r>
              <a:rPr lang="th-TH" alt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มาตรวจตามนัด</a:t>
            </a:r>
          </a:p>
        </p:txBody>
      </p:sp>
      <p:pic>
        <p:nvPicPr>
          <p:cNvPr id="7" name="Picture 2" descr="C:\Users\toy_toy\Desktop\รปจะใส่ทำพ้อย 26 พย 62\IMG_986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9" y="1525231"/>
            <a:ext cx="3643244" cy="4536133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y_toy\Desktop\รปจะใส่ทำพ้อย 26 พย 62\IMG_98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r="4049" b="4878"/>
          <a:stretch/>
        </p:blipFill>
        <p:spPr bwMode="auto">
          <a:xfrm>
            <a:off x="7019779" y="2914526"/>
            <a:ext cx="1941342" cy="2572995"/>
          </a:xfrm>
          <a:prstGeom prst="rect">
            <a:avLst/>
          </a:prstGeom>
          <a:noFill/>
          <a:effectLst>
            <a:glow rad="127000">
              <a:schemeClr val="accent1">
                <a:alpha val="6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oy_toy\Desktop\รปจะใส่ทำพ้อย 26 พย 62\IMG_98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61" y="3252487"/>
            <a:ext cx="2743200" cy="3460045"/>
          </a:xfrm>
          <a:prstGeom prst="rect">
            <a:avLst/>
          </a:prstGeom>
          <a:noFill/>
          <a:effectLst>
            <a:glow rad="127000">
              <a:schemeClr val="accent1">
                <a:alpha val="41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10" descr="C:\Users\toy_toy\Desktop\IMG_013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8" r="5602" b="4994"/>
          <a:stretch/>
        </p:blipFill>
        <p:spPr bwMode="auto">
          <a:xfrm>
            <a:off x="9073661" y="208645"/>
            <a:ext cx="2743200" cy="2886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6350" stA="52000" endA="300" endPos="3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รูปภาพ 11" descr="C:\Users\toy_toy\Desktop\IMG_013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6659" r="-22" b="2108"/>
          <a:stretch/>
        </p:blipFill>
        <p:spPr bwMode="auto">
          <a:xfrm>
            <a:off x="4353950" y="2900602"/>
            <a:ext cx="2511084" cy="3401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2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46263" y="1008574"/>
            <a:ext cx="10515600" cy="51357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h-TH" sz="5700" b="1" dirty="0">
                <a:solidFill>
                  <a:schemeClr val="accent5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หลังคลอด </a:t>
            </a:r>
            <a:r>
              <a:rPr lang="en-US" sz="5700" b="1" dirty="0">
                <a:solidFill>
                  <a:schemeClr val="accent5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5700" b="1" dirty="0">
                <a:solidFill>
                  <a:schemeClr val="accent5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แนวทางการเยี่ยมมารดาและทารกหลังคลอด</a:t>
            </a:r>
            <a:endParaRPr lang="en-US" sz="5700" dirty="0">
              <a:solidFill>
                <a:schemeClr val="accent5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4000" b="1" u="sng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มีหลักการ  ดังนี้</a:t>
            </a:r>
            <a:endParaRPr lang="en-US" sz="4000" b="1" u="sng" dirty="0">
              <a:solidFill>
                <a:srgbClr val="00B05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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ต้องเยี่ยมที่บ้าน หรืออาจนัดมาที่ รพ.สต. ห้ามเยี่ยมทางโทรศัพท์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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เยี่ยมให้ทันครั้งแรกใน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วันหลังคลอด และเยี่ยมให้ครบ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ครั้งตามเกณฑ์ ด้วยการสร้าง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ช่องทางสื่อสาร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LR PP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งานเวชปฏิบัติครอบครัวและชุมชน </a:t>
            </a:r>
            <a:r>
              <a:rPr lang="th-TH" sz="4000" b="1" dirty="0" err="1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สสอ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 และ รพ.สต. </a:t>
            </a:r>
          </a:p>
          <a:p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โดยการสร้าง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Line Group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ภายใน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cup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และระหว่าง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cup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เพื่อให้สามารถส่งต่อข้อมูลราย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case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วันต่อวัน (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real time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)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- 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กรณี รพ. ส่ง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case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ไปยัง รพสต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เพื่อตามเยี่ยมที่บ้าน  ถ้าเจอปัญหา เช่น ต้อง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PV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ส่งต่อ รพ. </a:t>
            </a:r>
          </a:p>
          <a:p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 (ระบุที่อยู่ของมารดาและทารกหลังคลอดให้ชัดเจน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 รพ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ที่คลอดส่งข้อมูลไปยัง รพ.สต.ที่มารดาและทารกหลังคลอดอยู่ กรณีคลอดต่างพื้นที่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- 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ถ้าที่อยู่จริงไม่ตรงกับทะเบียนบ้าน ให้ผู้ที่เยี่ยมหลังคลอดส่งคืนข้อมูลไปยังเจ้าของพื้นที่ตาม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      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ทะเบียนบ้าน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44684" y="141905"/>
            <a:ext cx="549728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เชิงรุกในชุมชน หลังการตั้งครรภ์</a:t>
            </a:r>
            <a:endParaRPr lang="th-TH" sz="40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73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/>
          </p:nvPr>
        </p:nvGraphicFramePr>
        <p:xfrm>
          <a:off x="657921" y="1729417"/>
          <a:ext cx="11017406" cy="3322084"/>
        </p:xfrm>
        <a:graphic>
          <a:graphicData uri="http://schemas.openxmlformats.org/drawingml/2006/table">
            <a:tbl>
              <a:tblPr firstRow="1" firstCol="1" bandRow="1"/>
              <a:tblGrid>
                <a:gridCol w="6746489"/>
                <a:gridCol w="4270917"/>
              </a:tblGrid>
              <a:tr h="830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รายการ</a:t>
                      </a:r>
                      <a:endParaRPr lang="en-US" sz="3200" dirty="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Cordia New"/>
                          <a:ea typeface="Calibri"/>
                          <a:cs typeface="Angsana New"/>
                        </a:rPr>
                        <a:t>ผู้รับผิดชอบในการเยี่ยม</a:t>
                      </a:r>
                      <a:endParaRPr lang="en-US" sz="320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ครั้งที่ 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1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(ไม่เกิน 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7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วันนับถัดจากวันคลอด)</a:t>
                      </a:r>
                      <a:endParaRPr lang="en-US" sz="3200" dirty="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รพ.สต.</a:t>
                      </a:r>
                      <a:endParaRPr lang="en-US" sz="3200" dirty="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ครั้งที่ 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2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(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8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วันแต่ไม่เกิน 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15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วันนับถัดจากวันคลอด)</a:t>
                      </a:r>
                      <a:endParaRPr lang="en-US" sz="3200" dirty="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 err="1">
                          <a:effectLst/>
                          <a:latin typeface="Cordia New"/>
                          <a:ea typeface="Calibri"/>
                          <a:cs typeface="Angsana New"/>
                        </a:rPr>
                        <a:t>อส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ม.</a:t>
                      </a:r>
                      <a:endParaRPr lang="en-US" sz="3200" dirty="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ครั้งที่ 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3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(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16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วันแต่ไม่เกิน </a:t>
                      </a:r>
                      <a:r>
                        <a:rPr lang="en-GB" sz="3600" dirty="0">
                          <a:effectLst/>
                          <a:latin typeface="Angsana New"/>
                          <a:ea typeface="Calibri"/>
                          <a:cs typeface="Angsana New"/>
                        </a:rPr>
                        <a:t>42 </a:t>
                      </a: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วันนับถัดจากวันคลอด)</a:t>
                      </a:r>
                      <a:endParaRPr lang="en-US" sz="3200" dirty="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Cordia New"/>
                          <a:ea typeface="Calibri"/>
                          <a:cs typeface="Angsana New"/>
                        </a:rPr>
                        <a:t>รพ.สต. หรือ รพ.</a:t>
                      </a:r>
                      <a:endParaRPr lang="en-US" sz="3200" dirty="0">
                        <a:effectLst/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51870" y="666900"/>
            <a:ext cx="42707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ngsana New" pitchFamily="18" charset="-34"/>
              </a:rPr>
              <a:t> </a:t>
            </a:r>
            <a:r>
              <a:rPr kumimoji="0" lang="th-TH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ngsana New" pitchFamily="18" charset="-34"/>
              </a:rPr>
              <a:t>ข้อกำหนดการเยี่ยมหลังคลอด</a:t>
            </a:r>
            <a:endParaRPr kumimoji="0" lang="th-TH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96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454025"/>
            <a:ext cx="5886373" cy="612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9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Postpartum Flow 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2124074" y="3237902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8074" y="2960904"/>
            <a:ext cx="23526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โรงพยาบาลส่งเสริมสุขภาพ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0074" y="1649133"/>
            <a:ext cx="2628901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ngsana New" pitchFamily="18" charset="-34"/>
                <a:cs typeface="Angsana New" pitchFamily="18" charset="-34"/>
              </a:rPr>
              <a:t>Line group</a:t>
            </a:r>
          </a:p>
          <a:p>
            <a:r>
              <a:rPr lang="en-GB" sz="2000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ข้อมูลเกี่ยวกับหญิงตั้งครรภ์</a:t>
            </a:r>
          </a:p>
          <a:p>
            <a:r>
              <a:rPr lang="en-GB" sz="2000" dirty="0">
                <a:latin typeface="Angsana New" pitchFamily="18" charset="-34"/>
                <a:cs typeface="Angsana New" pitchFamily="18" charset="-34"/>
              </a:rPr>
              <a:t>-</a:t>
            </a:r>
            <a:r>
              <a:rPr lang="en-US" sz="2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GB" sz="2000" dirty="0">
                <a:latin typeface="Angsana New" pitchFamily="18" charset="-34"/>
                <a:cs typeface="Angsana New" pitchFamily="18" charset="-34"/>
              </a:rPr>
              <a:t>Link download file</a:t>
            </a:r>
            <a:endParaRPr lang="th-TH" sz="2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2473" y="4516158"/>
            <a:ext cx="2628901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ngsana New" pitchFamily="18" charset="-34"/>
                <a:cs typeface="Angsana New" pitchFamily="18" charset="-34"/>
              </a:rPr>
              <a:t>Line group</a:t>
            </a:r>
          </a:p>
          <a:p>
            <a:r>
              <a:rPr lang="en-GB" sz="2000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ส่งข้อมูลกลับภายใน </a:t>
            </a:r>
            <a:r>
              <a:rPr lang="en-GB" sz="2000" dirty="0">
                <a:latin typeface="Angsana New" pitchFamily="18" charset="-34"/>
                <a:cs typeface="Angsana New" pitchFamily="18" charset="-34"/>
              </a:rPr>
              <a:t>48 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ชั่วโมง</a:t>
            </a:r>
          </a:p>
          <a:p>
            <a:r>
              <a:rPr lang="en-GB" sz="2000" dirty="0">
                <a:latin typeface="Angsana New" pitchFamily="18" charset="-34"/>
                <a:cs typeface="Angsana New" pitchFamily="18" charset="-34"/>
              </a:rPr>
              <a:t>-</a:t>
            </a:r>
            <a:r>
              <a:rPr lang="en-US" sz="20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dirty="0">
                <a:latin typeface="Angsana New" pitchFamily="18" charset="-34"/>
                <a:cs typeface="Angsana New" pitchFamily="18" charset="-34"/>
              </a:rPr>
              <a:t>พบปัญหาถ่ายรูป ส่งผ่าน</a:t>
            </a:r>
            <a:r>
              <a:rPr lang="en-GB" sz="2000" dirty="0">
                <a:latin typeface="Angsana New" pitchFamily="18" charset="-34"/>
                <a:cs typeface="Angsana New" pitchFamily="18" charset="-34"/>
              </a:rPr>
              <a:t> Line </a:t>
            </a:r>
            <a:endParaRPr lang="th-TH" sz="2000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 flipV="1">
            <a:off x="3081336" y="2218519"/>
            <a:ext cx="1243014" cy="8485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 flipH="1">
            <a:off x="7362825" y="4308499"/>
            <a:ext cx="1271586" cy="8731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 flipH="1" flipV="1">
            <a:off x="3000375" y="4038600"/>
            <a:ext cx="1481135" cy="11430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7191374" y="2228045"/>
            <a:ext cx="1362076" cy="6389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0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866F48F4-B261-47A1-BD15-3620D140144F}"/>
              </a:ext>
            </a:extLst>
          </p:cNvPr>
          <p:cNvSpPr txBox="1"/>
          <p:nvPr/>
        </p:nvSpPr>
        <p:spPr>
          <a:xfrm>
            <a:off x="4082143" y="558497"/>
            <a:ext cx="453934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เป้าหมายร่วม/ (</a:t>
            </a:r>
            <a:r>
              <a:rPr lang="en-US" sz="4400" b="1" dirty="0">
                <a:latin typeface="Angsana New" pitchFamily="18" charset="-34"/>
                <a:cs typeface="Angsana New" pitchFamily="18" charset="-34"/>
              </a:rPr>
              <a:t>KPI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1DF72824-741E-4338-A269-49FEC3D0717A}"/>
              </a:ext>
            </a:extLst>
          </p:cNvPr>
          <p:cNvSpPr txBox="1"/>
          <p:nvPr/>
        </p:nvSpPr>
        <p:spPr>
          <a:xfrm>
            <a:off x="931695" y="2255599"/>
            <a:ext cx="112550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1. ร้อยละของหญิงตั้งครรภ์ได้รับการฝากครรภ์ครั้งแรกเมื่ออายุน้อยกว่า หรือเท่ากับ 12 สัปดาห์</a:t>
            </a:r>
          </a:p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2. ร้อยละของหญิงตั้งครรภ์ได้รับการฝากครรภ์ครบ 5 ครั้งตามเกณฑ์คุณภาพ</a:t>
            </a:r>
          </a:p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3. ร้อยละของหญิงตั้งครรภ์ที่พบภาวะเสี่ยง ได้รับการส่งต่อ และได้รับการติดตามต่อเนื่อง</a:t>
            </a:r>
          </a:p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4. ร้อยละของหญิงตั้งครรภ์ที่คลอดก่อนกำหนดลดลง</a:t>
            </a:r>
          </a:p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5. ร้อยละหญิงตั้งครรภ์อายุน้อยกว่า 19 ปี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ลดลง</a:t>
            </a:r>
          </a:p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6. ร้อย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ละของ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หญิงหลังคลอดได้รับการติดตาม 3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ครั้งตามเกณฑ์คุณภาพ</a:t>
            </a:r>
          </a:p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7.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อัตราเสียชีวิตของมารดาหลังคลอด</a:t>
            </a:r>
          </a:p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8.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ร้อยละของ รพสต.ผ่านเกณฑ์คุณภาพ ( คลินิกฝากครรภ์ ตามเกณฑ์มาตรฐานงานอนามัยแม่และเด็ก)</a:t>
            </a:r>
            <a:endParaRPr lang="en-US" sz="32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3200" b="1" dirty="0"/>
              <a:t>.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AF318601-EDD2-4AF0-AB59-332439F6FB66}"/>
              </a:ext>
            </a:extLst>
          </p:cNvPr>
          <p:cNvSpPr txBox="1"/>
          <p:nvPr/>
        </p:nvSpPr>
        <p:spPr>
          <a:xfrm>
            <a:off x="4762873" y="1469676"/>
            <a:ext cx="314701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ลูกเกิดรอด แม่ปลอดภัย</a:t>
            </a:r>
          </a:p>
        </p:txBody>
      </p:sp>
    </p:spTree>
    <p:extLst>
      <p:ext uri="{BB962C8B-B14F-4D97-AF65-F5344CB8AC3E}">
        <p14:creationId xmlns:p14="http://schemas.microsoft.com/office/powerpoint/2010/main" val="37519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Postpartum Flow </a:t>
            </a:r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5067299" y="2523527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err="1"/>
              <a:t>สสจ</a:t>
            </a:r>
            <a:endParaRPr lang="th-TH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58099" y="1570429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7299" y="1590077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1274" y="1590077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7449" y="3531981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7299" y="3531296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53349" y="3542104"/>
            <a:ext cx="1914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โรงพยาบาล</a:t>
            </a:r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>
            <a:off x="3538536" y="2371725"/>
            <a:ext cx="1452564" cy="3905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6024561" y="2274137"/>
            <a:ext cx="0" cy="2493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 flipH="1">
            <a:off x="3538536" y="2899079"/>
            <a:ext cx="1323975" cy="5156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7210422" y="3024187"/>
            <a:ext cx="1452564" cy="3905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 flipH="1">
            <a:off x="7153275" y="2366962"/>
            <a:ext cx="1462086" cy="4797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/>
          <p:nvPr/>
        </p:nvCxnSpPr>
        <p:spPr>
          <a:xfrm>
            <a:off x="6057897" y="3281906"/>
            <a:ext cx="0" cy="2493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38871" y="5137186"/>
            <a:ext cx="971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รพ.สต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95498" y="5093997"/>
            <a:ext cx="971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รพ.สต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91100" y="5119328"/>
            <a:ext cx="971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รพ.สต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76635" y="5119328"/>
            <a:ext cx="971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รพ.สต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086848" y="5155043"/>
            <a:ext cx="971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รพ.สต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43810" y="5155044"/>
            <a:ext cx="971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รพ.สต</a:t>
            </a:r>
          </a:p>
        </p:txBody>
      </p:sp>
      <p:cxnSp>
        <p:nvCxnSpPr>
          <p:cNvPr id="20" name="ลูกศรเชื่อมต่อแบบตรง 19"/>
          <p:cNvCxnSpPr/>
          <p:nvPr/>
        </p:nvCxnSpPr>
        <p:spPr>
          <a:xfrm flipH="1">
            <a:off x="2705100" y="4324350"/>
            <a:ext cx="561975" cy="58102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/>
          <p:nvPr/>
        </p:nvCxnSpPr>
        <p:spPr>
          <a:xfrm>
            <a:off x="3576635" y="4369412"/>
            <a:ext cx="407196" cy="66180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ลูกศรเชื่อมต่อแบบตรง 37"/>
          <p:cNvCxnSpPr/>
          <p:nvPr/>
        </p:nvCxnSpPr>
        <p:spPr>
          <a:xfrm>
            <a:off x="6238871" y="4369412"/>
            <a:ext cx="438152" cy="649719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/>
          <p:nvPr/>
        </p:nvCxnSpPr>
        <p:spPr>
          <a:xfrm>
            <a:off x="9010650" y="4476750"/>
            <a:ext cx="485775" cy="55446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ลูกศรเชื่อมต่อแบบตรง 39"/>
          <p:cNvCxnSpPr/>
          <p:nvPr/>
        </p:nvCxnSpPr>
        <p:spPr>
          <a:xfrm flipH="1">
            <a:off x="8096248" y="4450194"/>
            <a:ext cx="561975" cy="58102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ลูกศรเชื่อมต่อแบบตรง 40"/>
          <p:cNvCxnSpPr/>
          <p:nvPr/>
        </p:nvCxnSpPr>
        <p:spPr>
          <a:xfrm flipH="1">
            <a:off x="5495922" y="4369412"/>
            <a:ext cx="561975" cy="58102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8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7960" y="1038815"/>
            <a:ext cx="10262189" cy="4351338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3200" b="1" dirty="0"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การเยี่ยมหลังคลอด  </a:t>
            </a:r>
            <a:endParaRPr lang="en-US" sz="3200" b="1" dirty="0">
              <a:latin typeface="FreesiaUPC" panose="020B0604020202020204" pitchFamily="34" charset="-34"/>
              <a:ea typeface="Calibri"/>
              <a:cs typeface="FreesiaUPC" panose="020B0604020202020204" pitchFamily="34" charset="-34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7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 วันหลังคลอด เยี่ยมโดย รพ.สต. </a:t>
            </a:r>
            <a:r>
              <a:rPr lang="th-TH" b="1" dirty="0" smtClean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เยี่ยม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ที่</a:t>
            </a:r>
            <a:r>
              <a:rPr lang="th-TH" b="1" dirty="0" smtClean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บ้าน ห้าม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เยี่ยมทางโทรศัพท์</a:t>
            </a:r>
            <a:endParaRPr lang="en-US" b="1" dirty="0">
              <a:solidFill>
                <a:srgbClr val="0070C0"/>
              </a:solidFill>
              <a:latin typeface="FreesiaUPC" panose="020B0604020202020204" pitchFamily="34" charset="-34"/>
              <a:ea typeface="Calibri"/>
              <a:cs typeface="FreesiaUPC" panose="020B0604020202020204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73" y="2444169"/>
            <a:ext cx="7145079" cy="3475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16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7960" y="1038815"/>
            <a:ext cx="10262189" cy="4649604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3200" b="1" dirty="0"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การเยี่ยมหลังคลอด  </a:t>
            </a:r>
            <a:endParaRPr lang="en-US" sz="3200" b="1" dirty="0">
              <a:latin typeface="FreesiaUPC" panose="020B0604020202020204" pitchFamily="34" charset="-34"/>
              <a:ea typeface="Calibri"/>
              <a:cs typeface="FreesiaUPC" panose="020B0604020202020204" pitchFamily="34" charset="-34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14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 วันหลังคลอด เยี่ยมโดย </a:t>
            </a:r>
            <a:r>
              <a:rPr lang="th-TH" b="1" dirty="0" err="1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อส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ม. โดยใช้แบบฟอร์มการเยี่ยมตาม </a:t>
            </a: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CPG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en-US" b="1" dirty="0">
              <a:solidFill>
                <a:srgbClr val="0070C0"/>
              </a:solidFill>
              <a:latin typeface="FreesiaUPC" panose="020B0604020202020204" pitchFamily="34" charset="-34"/>
              <a:ea typeface="Calibri"/>
              <a:cs typeface="FreesiaUPC" panose="020B0604020202020204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9" y="2456121"/>
            <a:ext cx="3043931" cy="347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41" y="2456121"/>
            <a:ext cx="2642637" cy="347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92" y="2456121"/>
            <a:ext cx="3123620" cy="347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7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7960" y="1038815"/>
            <a:ext cx="10262189" cy="4351338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3200" b="1" dirty="0"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การเยี่ยมหลังคลอด  </a:t>
            </a:r>
            <a:endParaRPr lang="en-US" sz="3200" b="1" dirty="0">
              <a:latin typeface="FreesiaUPC" panose="020B0604020202020204" pitchFamily="34" charset="-34"/>
              <a:ea typeface="Calibri"/>
              <a:cs typeface="FreesiaUPC" panose="020B0604020202020204" pitchFamily="34" charset="-34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45</a:t>
            </a:r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ea typeface="Calibri"/>
                <a:cs typeface="FreesiaUPC" panose="020B0604020202020204" pitchFamily="34" charset="-34"/>
              </a:rPr>
              <a:t> วันหลังคลอด มารดาต้องมา รพ.สต.หรือ รพ.อยู่แล้ว</a:t>
            </a:r>
            <a:endParaRPr lang="en-US" b="1" dirty="0">
              <a:solidFill>
                <a:srgbClr val="0070C0"/>
              </a:solidFill>
              <a:latin typeface="FreesiaUPC" panose="020B0604020202020204" pitchFamily="34" charset="-34"/>
              <a:ea typeface="Calibri"/>
              <a:cs typeface="FreesiaUPC" panose="020B0604020202020204" pitchFamily="34" charset="-34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65" y="795647"/>
            <a:ext cx="4465121" cy="549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7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y_toy\Desktop\เยี่ยมหลังคลอด\IMG_96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6670" r="3696" b="19292"/>
          <a:stretch/>
        </p:blipFill>
        <p:spPr bwMode="auto">
          <a:xfrm>
            <a:off x="1913861" y="918305"/>
            <a:ext cx="8731049" cy="500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987750" y="297712"/>
            <a:ext cx="7006856" cy="5422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แบบบันทึกการเยี่ยมบ้าน มารดา และทารกหลัง</a:t>
            </a:r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คลอด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2232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y_toy\Desktop\เยี่ยมหลังคลอด\IMG_96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3024" r="4611" b="10005"/>
          <a:stretch/>
        </p:blipFill>
        <p:spPr bwMode="auto">
          <a:xfrm>
            <a:off x="1658679" y="897467"/>
            <a:ext cx="9571856" cy="564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3283689" y="223283"/>
            <a:ext cx="5892210" cy="5635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แบบบันทึกการเยี่ยมบ้าน มารดา และทารกหลัง</a:t>
            </a:r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คลอด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407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3287451" y="328300"/>
            <a:ext cx="5892210" cy="563525"/>
          </a:xfrm>
        </p:spPr>
        <p:txBody>
          <a:bodyPr>
            <a:normAutofit/>
          </a:bodyPr>
          <a:lstStyle/>
          <a:p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บันทึกการเยี่ยมบ้าน มารดา และทารกหลัง</a:t>
            </a:r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คลอด</a:t>
            </a:r>
            <a:endParaRPr lang="en-US" sz="2400" b="1" dirty="0"/>
          </a:p>
        </p:txBody>
      </p:sp>
      <p:pic>
        <p:nvPicPr>
          <p:cNvPr id="8194" name="Picture 2" descr="C:\Users\toy_toy\Desktop\ภาพใบแทรกปรับสมุดสีชมพู\IMG_046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" t="7479" r="3787" b="8408"/>
          <a:stretch/>
        </p:blipFill>
        <p:spPr bwMode="auto">
          <a:xfrm>
            <a:off x="1786596" y="900333"/>
            <a:ext cx="8827455" cy="549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y_toy\Desktop\เยี่ยมหลังคลอด\IMG_962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6826" r="8057" b="11795"/>
          <a:stretch/>
        </p:blipFill>
        <p:spPr bwMode="auto">
          <a:xfrm>
            <a:off x="3827069" y="1049317"/>
            <a:ext cx="4571344" cy="55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3347484" y="425302"/>
            <a:ext cx="5892210" cy="563525"/>
          </a:xfrm>
        </p:spPr>
        <p:txBody>
          <a:bodyPr>
            <a:normAutofit/>
          </a:bodyPr>
          <a:lstStyle/>
          <a:p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บันทึกการเยี่ยมบ้าน มารดา และทารกหลัง</a:t>
            </a:r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คลอด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97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oy_toy\Desktop\รปจะใส่ทำพ้อย 26 พย 62\IMG_98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8" y="1041009"/>
            <a:ext cx="8229600" cy="5479402"/>
          </a:xfrm>
          <a:prstGeom prst="rect">
            <a:avLst/>
          </a:prstGeom>
          <a:noFill/>
          <a:effectLst>
            <a:glow rad="406400">
              <a:schemeClr val="accent1">
                <a:alpha val="24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54458" y="349131"/>
            <a:ext cx="7518009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th-TH" altLang="en-US" sz="3600" b="1" dirty="0">
                <a:solidFill>
                  <a:srgbClr val="0070C0"/>
                </a:solidFill>
                <a:latin typeface="FreesiaUPC" panose="020B0604020202020204" pitchFamily="34" charset="-34"/>
                <a:ea typeface="FC Lamoon"/>
                <a:cs typeface="FreesiaUPC" panose="020B0604020202020204" pitchFamily="34" charset="-34"/>
              </a:rPr>
              <a:t>จบการนำเสนอ</a:t>
            </a:r>
            <a:endParaRPr lang="en-US" altLang="en-US" sz="3600" b="1" dirty="0">
              <a:solidFill>
                <a:srgbClr val="0070C0"/>
              </a:solidFill>
              <a:latin typeface="FreesiaUPC" panose="020B0604020202020204" pitchFamily="34" charset="-34"/>
              <a:ea typeface="FC Lamoon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37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505" y="365125"/>
            <a:ext cx="11437033" cy="118232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th-TH" sz="4000" b="1" spc="51" dirty="0">
                <a:ln w="11430"/>
                <a:latin typeface="Angsana New" pitchFamily="18" charset="-34"/>
                <a:cs typeface="Angsana New" pitchFamily="18" charset="-34"/>
              </a:rPr>
              <a:t>แนวทางการดำเนินงานพัฒนารูปแบบ </a:t>
            </a:r>
            <a:r>
              <a:rPr lang="en-US" sz="4000" b="1" dirty="0">
                <a:latin typeface="Angsana New" pitchFamily="18" charset="-34"/>
                <a:cs typeface="Angsana New" pitchFamily="18" charset="-34"/>
              </a:rPr>
              <a:t>Module 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ANC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จังหวัดนครศรีธรรมราช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  </a:t>
            </a:r>
            <a:endParaRPr lang="en-US" sz="4000" b="1" spc="51" dirty="0">
              <a:ln w="11430"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Picture 2" descr="C:\Users\toy_toy\Desktop\รูปน้องเล็ก\IMG_9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839" y="1842832"/>
            <a:ext cx="3024336" cy="1943339"/>
          </a:xfrm>
          <a:prstGeom prst="rect">
            <a:avLst/>
          </a:prstGeom>
          <a:noFill/>
          <a:effectLst>
            <a:glow rad="228600">
              <a:schemeClr val="accent1">
                <a:lumMod val="40000"/>
                <a:lumOff val="6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534573" y="1803400"/>
            <a:ext cx="11479236" cy="4368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การเตรียม</a:t>
            </a:r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สถานที่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เครื่องมืออุปกรณ์ และ</a:t>
            </a:r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วิธีการใช้</a:t>
            </a:r>
          </a:p>
          <a:p>
            <a:pPr marL="0" lvl="0" indent="0">
              <a:buNone/>
            </a:pPr>
            <a:r>
              <a:rPr lang="en-US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3.</a:t>
            </a:r>
            <a:r>
              <a:rPr 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เตรียมบุคลากร ด้านความรู้</a:t>
            </a:r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ทักษะ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4.</a:t>
            </a:r>
            <a:r>
              <a:rPr 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จัดระบบบริการ เชิงรุก /รับ ส่งต่อ ประสานงาน</a:t>
            </a:r>
            <a:r>
              <a:rPr lang="en-US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และมีการกำกับติดตาม</a:t>
            </a:r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ต่อเนื่อง</a:t>
            </a:r>
          </a:p>
          <a:p>
            <a:pPr marL="0" lvl="0" indent="0">
              <a:buNone/>
            </a:pPr>
            <a:r>
              <a:rPr lang="en-US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5.</a:t>
            </a:r>
            <a:r>
              <a:rPr 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วิเคราะห์ผลการดำเนินงาน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  <a:p>
            <a:endParaRPr lang="th-TH" b="1" dirty="0"/>
          </a:p>
          <a:p>
            <a:pPr lvl="0"/>
            <a:endParaRPr lang="th-TH" b="1" dirty="0"/>
          </a:p>
          <a:p>
            <a:endParaRPr lang="th-TH" b="1" dirty="0"/>
          </a:p>
          <a:p>
            <a:pPr lvl="0"/>
            <a:endParaRPr lang="th-TH" b="1" dirty="0"/>
          </a:p>
          <a:p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0395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>
            <a:extLst>
              <a:ext uri="{FF2B5EF4-FFF2-40B4-BE49-F238E27FC236}">
                <a16:creationId xmlns:a16="http://schemas.microsoft.com/office/drawing/2014/main" xmlns="" id="{9C3B8851-C6FD-4635-A600-84DF2D182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75" y="333375"/>
            <a:ext cx="9536796" cy="838200"/>
          </a:xfrm>
          <a:prstGeom prst="rect">
            <a:avLst/>
          </a:prstGeom>
          <a:solidFill>
            <a:schemeClr val="accent2"/>
          </a:solidFill>
          <a:ln w="104775" cmpd="tri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81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มุมมอง 7 </a:t>
            </a:r>
            <a:r>
              <a:rPr lang="th-TH" altLang="th-TH" b="1" i="1" dirty="0">
                <a:solidFill>
                  <a:schemeClr val="tx1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ปัจจัยที่ทำให้เกิดคุณภาพในงาน</a:t>
            </a:r>
            <a:r>
              <a:rPr lang="th-TH" altLang="th-TH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บริการฝากครรภ์</a:t>
            </a:r>
            <a:endParaRPr lang="th-TH" altLang="th-TH" b="1" i="1" dirty="0">
              <a:solidFill>
                <a:schemeClr val="tx1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566276" name="Text Box 4">
            <a:extLst>
              <a:ext uri="{FF2B5EF4-FFF2-40B4-BE49-F238E27FC236}">
                <a16:creationId xmlns:a16="http://schemas.microsoft.com/office/drawing/2014/main" xmlns="" id="{8C7F8ED7-270C-4B1A-AD66-45F68C9D3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1631283"/>
            <a:ext cx="8523922" cy="469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  <a:buFont typeface="+mj-lt"/>
              <a:buAutoNum type="arabicPeriod"/>
            </a:pPr>
            <a:r>
              <a:rPr lang="th-TH" altLang="th-TH" sz="3600" b="1" i="1" dirty="0">
                <a:latin typeface="Angsana New" pitchFamily="18" charset="-34"/>
                <a:cs typeface="Angsana New" pitchFamily="18" charset="-34"/>
              </a:rPr>
              <a:t> สถานที่</a:t>
            </a:r>
          </a:p>
          <a:p>
            <a:pPr marL="742950" indent="-742950"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  <a:buFont typeface="+mj-lt"/>
              <a:buAutoNum type="arabicPeriod"/>
            </a:pPr>
            <a:r>
              <a:rPr lang="th-TH" altLang="th-TH" sz="3600" b="1" i="1" dirty="0">
                <a:latin typeface="Angsana New" pitchFamily="18" charset="-34"/>
                <a:cs typeface="Angsana New" pitchFamily="18" charset="-34"/>
              </a:rPr>
              <a:t> เครื่องจักร เครื่องมือ อุปกรณ์ สิ่งของ วัสดุ ยา</a:t>
            </a:r>
          </a:p>
          <a:p>
            <a:pPr marL="742950" indent="-742950"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  <a:buFont typeface="+mj-lt"/>
              <a:buAutoNum type="arabicPeriod"/>
            </a:pPr>
            <a:r>
              <a:rPr lang="th-TH" altLang="th-TH" sz="3600" b="1" i="1" dirty="0">
                <a:latin typeface="Angsana New" pitchFamily="18" charset="-34"/>
                <a:cs typeface="Angsana New" pitchFamily="18" charset="-34"/>
              </a:rPr>
              <a:t> ข้อมูลที่จำเป็น </a:t>
            </a:r>
          </a:p>
          <a:p>
            <a:pPr marL="742950" indent="-742950"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  <a:buFont typeface="+mj-lt"/>
              <a:buAutoNum type="arabicPeriod"/>
            </a:pPr>
            <a:r>
              <a:rPr lang="th-TH" altLang="th-TH" sz="3600" b="1" i="1" dirty="0">
                <a:latin typeface="Angsana New" pitchFamily="18" charset="-34"/>
                <a:cs typeface="Angsana New" pitchFamily="18" charset="-34"/>
              </a:rPr>
              <a:t> จำนวนและคุณลักษณะของผู้ปฏิบัติงาน</a:t>
            </a:r>
          </a:p>
          <a:p>
            <a:pPr marL="742950" indent="-742950"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  <a:buFont typeface="+mj-lt"/>
              <a:buAutoNum type="arabicPeriod"/>
            </a:pPr>
            <a:r>
              <a:rPr lang="th-TH" altLang="th-TH" sz="3600" b="1" i="1" dirty="0">
                <a:latin typeface="Angsana New" pitchFamily="18" charset="-34"/>
                <a:cs typeface="Angsana New" pitchFamily="18" charset="-34"/>
              </a:rPr>
              <a:t> วิธีการที่ถูกต้องของการปฏิบัติงาน</a:t>
            </a:r>
          </a:p>
          <a:p>
            <a:pPr marL="742950" indent="-742950"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  <a:buFont typeface="+mj-lt"/>
              <a:buAutoNum type="arabicPeriod"/>
            </a:pPr>
            <a:r>
              <a:rPr lang="th-TH" altLang="th-TH" sz="3600" b="1" i="1" dirty="0">
                <a:latin typeface="Angsana New" pitchFamily="18" charset="-34"/>
                <a:cs typeface="Angsana New" pitchFamily="18" charset="-34"/>
              </a:rPr>
              <a:t> อากัปกริยาที่น่าประทับใจของผู้ปฏิบัติงาน</a:t>
            </a:r>
          </a:p>
          <a:p>
            <a:pPr marL="742950" indent="-742950">
              <a:lnSpc>
                <a:spcPct val="75000"/>
              </a:lnSpc>
              <a:spcBef>
                <a:spcPct val="50000"/>
              </a:spcBef>
              <a:buClr>
                <a:srgbClr val="66FF33"/>
              </a:buClr>
              <a:buFont typeface="+mj-lt"/>
              <a:buAutoNum type="arabicPeriod"/>
            </a:pPr>
            <a:r>
              <a:rPr lang="th-TH" altLang="th-TH" sz="3600" b="1" i="1" dirty="0">
                <a:latin typeface="Angsana New" pitchFamily="18" charset="-34"/>
                <a:cs typeface="Angsana New" pitchFamily="18" charset="-34"/>
              </a:rPr>
              <a:t> ความรู้ความเข้าใจของผู้รับบริการและผู้เกี่ยวข้อง</a:t>
            </a:r>
          </a:p>
        </p:txBody>
      </p:sp>
    </p:spTree>
    <p:extLst>
      <p:ext uri="{BB962C8B-B14F-4D97-AF65-F5344CB8AC3E}">
        <p14:creationId xmlns:p14="http://schemas.microsoft.com/office/powerpoint/2010/main" val="36975173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6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274" grpId="0" animBg="1"/>
      <p:bldP spid="566276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ชื่อเรื่อง 1"/>
          <p:cNvSpPr>
            <a:spLocks noGrp="1"/>
          </p:cNvSpPr>
          <p:nvPr>
            <p:ph type="title"/>
          </p:nvPr>
        </p:nvSpPr>
        <p:spPr>
          <a:xfrm>
            <a:off x="3165231" y="1143517"/>
            <a:ext cx="6257646" cy="857251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th-TH" altLang="en-US" sz="3600" b="1" dirty="0">
                <a:latin typeface="Angsana New" pitchFamily="18" charset="-34"/>
                <a:cs typeface="Angsana New" pitchFamily="18" charset="-34"/>
              </a:rPr>
              <a:t>ตารางบริการในรพ.สต.จังหวัดนครศรีธรรมราช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7" r="22804" b="3645"/>
          <a:stretch>
            <a:fillRect/>
          </a:stretch>
        </p:blipFill>
        <p:spPr bwMode="auto">
          <a:xfrm>
            <a:off x="7005712" y="2097019"/>
            <a:ext cx="3756074" cy="47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553" t="1922" r="9106"/>
          <a:stretch/>
        </p:blipFill>
        <p:spPr>
          <a:xfrm>
            <a:off x="2165683" y="2097021"/>
            <a:ext cx="4150711" cy="4631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7268" y="329233"/>
            <a:ext cx="689948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กำหนดวันให้บริการของจังหวัดเป็นวันเดียวกัน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55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</TotalTime>
  <Words>2605</Words>
  <Application>Microsoft Office PowerPoint</Application>
  <PresentationFormat>แบบจอกว้าง</PresentationFormat>
  <Paragraphs>409</Paragraphs>
  <Slides>68</Slides>
  <Notes>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68</vt:i4>
      </vt:variant>
    </vt:vector>
  </HeadingPairs>
  <TitlesOfParts>
    <vt:vector size="84" baseType="lpstr">
      <vt:lpstr>Angsana New</vt:lpstr>
      <vt:lpstr>Arial</vt:lpstr>
      <vt:lpstr>Calibri</vt:lpstr>
      <vt:lpstr>Calibri Light</vt:lpstr>
      <vt:lpstr>Cordia New</vt:lpstr>
      <vt:lpstr>EucrosiaUPC</vt:lpstr>
      <vt:lpstr>FC Lamoon</vt:lpstr>
      <vt:lpstr>FreesiaUPC</vt:lpstr>
      <vt:lpstr>Symbol</vt:lpstr>
      <vt:lpstr>Tahoma</vt:lpstr>
      <vt:lpstr>TH SarabunPSK</vt:lpstr>
      <vt:lpstr>Times New Roman</vt:lpstr>
      <vt:lpstr>Wingdings</vt:lpstr>
      <vt:lpstr>Wingdings 2</vt:lpstr>
      <vt:lpstr>Wingdings 3</vt:lpstr>
      <vt:lpstr>ธีมของ Office</vt:lpstr>
      <vt:lpstr>     การพัฒนารูปแบบ "คลินิกการฝากครรภ์คุณภาพ"  จังหวัดนครศรีธรรมราช  (Antenatal Care: ANC Module) </vt:lpstr>
      <vt:lpstr>กำหนดการ/กรอบเนื้อหา/กิจกรรม</vt:lpstr>
      <vt:lpstr>  วัตถุประสงค์ของ Module  </vt:lpstr>
      <vt:lpstr>งานนำเสนอ PowerPoint</vt:lpstr>
      <vt:lpstr>งานนำเสนอ PowerPoint</vt:lpstr>
      <vt:lpstr>งานนำเสนอ PowerPoint</vt:lpstr>
      <vt:lpstr>แนวทางการดำเนินงานพัฒนารูปแบบ Module ANC จังหวัดนครศรีธรรมราช  </vt:lpstr>
      <vt:lpstr>งานนำเสนอ PowerPoint</vt:lpstr>
      <vt:lpstr>ตารางบริการในรพ.สต.จังหวัดนครศรีธรรมราช</vt:lpstr>
      <vt:lpstr>งานนำเสนอ PowerPoint</vt:lpstr>
      <vt:lpstr>งานนำเสนอ PowerPoint</vt:lpstr>
      <vt:lpstr> สถานที่ 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เครื่องมือสื่อสุขศึกษา/ภาพโปสเตอร์ประกอบการทำงานของเจ้าหน้าที่  (ติดที่ฝาผนังในห้องตรวจ) อย่างน้อยที่ต้องมี 2 รายการ   - พัฒนาการของทารกในครรภ์    - การวัดความสูงของมดลูก (Hight of fundus)   </vt:lpstr>
      <vt:lpstr>ข้อมูลที่จำเป็น</vt:lpstr>
      <vt:lpstr>อุปกรณ์และเครื่องมือ เครื่องมือที่ทีมพัฒนาให้ (พร้อมสอนวิธีการใช้เครื่องมือและการบันทึก)      </vt:lpstr>
      <vt:lpstr>อุปกรณ์และเครื่องมือ เครื่องมือที่ทีมพัฒนาให้ (พร้อมสอนวิธีการใช้เครื่องมือและการบันทึก) </vt:lpstr>
      <vt:lpstr>สติกเกอร์แบ่งกลุ่มหญิงตั้งครรภ์ </vt:lpstr>
      <vt:lpstr>งานนำเสนอ PowerPoint</vt:lpstr>
      <vt:lpstr>แบบคัดกรองภาวะเสี่ยงหญิงตั้งครรภ์</vt:lpstr>
      <vt:lpstr> โรงเรียนพ่อแม่ </vt:lpstr>
      <vt:lpstr>แบบประเมินความรู้ก่อน-หลังเข้าอบรม</vt:lpstr>
      <vt:lpstr>แบบประเมินความรู้ก่อน-หลังเข้าอบรม</vt:lpstr>
      <vt:lpstr>แบบคัดกรองเบาหวาน</vt:lpstr>
      <vt:lpstr>แบบคัดกรองความเสี่ยงต่อการคลอดก่อนกำหนด</vt:lpstr>
      <vt:lpstr>แบบคัดกรองความเสี่ยงต่อภาวะครรภ์เป็นพิษ</vt:lpstr>
      <vt:lpstr>ผลการตรวจ ด้วยอัลตราซาวด์</vt:lpstr>
      <vt:lpstr>งานนำเสนอ PowerPoint</vt:lpstr>
      <vt:lpstr>ใบปรึกษาแพทย์</vt:lpstr>
      <vt:lpstr> บัตรฝากครรภ์ (ด้านหน้า) </vt:lpstr>
      <vt:lpstr> บัตรฝากครรภ์ (ด้านหลัง) </vt:lpstr>
      <vt:lpstr> ทะเบียนข้อมูลมารดา (ANC-PP) มี 2 หน้า  เพิ่ม ช่องชื่อ สามี และ dT</vt:lpstr>
      <vt:lpstr> ทะเบียนข้อมูลมารดา (ANC-PP)</vt:lpstr>
      <vt:lpstr>งานนำเสนอ PowerPoint</vt:lpstr>
      <vt:lpstr>งานนำเสนอ PowerPoint</vt:lpstr>
      <vt:lpstr> คู่มือปฏิบัติงานคลินิก ANC (CPG ) และปฏิทิน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กิจกรรมฝากครรภ์</vt:lpstr>
      <vt:lpstr>งานนำเสนอ PowerPoint</vt:lpstr>
      <vt:lpstr>ให้คำแนะนำ</vt:lpstr>
      <vt:lpstr>งานนำเสนอ PowerPoint</vt:lpstr>
      <vt:lpstr>งานนำเสนอ PowerPoint</vt:lpstr>
      <vt:lpstr>งานนำเสนอ PowerPoint</vt:lpstr>
      <vt:lpstr>Postpartum Flow </vt:lpstr>
      <vt:lpstr>Postpartum Flow </vt:lpstr>
      <vt:lpstr>งานนำเสนอ PowerPoint</vt:lpstr>
      <vt:lpstr>งานนำเสนอ PowerPoint</vt:lpstr>
      <vt:lpstr>งานนำเสนอ PowerPoint</vt:lpstr>
      <vt:lpstr>- แบบบันทึกการเยี่ยมบ้าน มารดา และทารกหลังคลอด </vt:lpstr>
      <vt:lpstr> แบบบันทึกการเยี่ยมบ้าน มารดา และทารกหลังคลอด </vt:lpstr>
      <vt:lpstr>แบบบันทึกการเยี่ยมบ้าน มารดา และทารกหลังคลอด</vt:lpstr>
      <vt:lpstr>แบบบันทึกการเยี่ยมบ้าน มารดา และทารกหลังคลอด</vt:lpstr>
      <vt:lpstr>จบการนำเสนอ</vt:lpstr>
    </vt:vector>
  </TitlesOfParts>
  <Company>www.easyosteam.com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Mr.KKD</dc:creator>
  <cp:lastModifiedBy>Windows User</cp:lastModifiedBy>
  <cp:revision>4</cp:revision>
  <dcterms:created xsi:type="dcterms:W3CDTF">2020-02-15T15:01:15Z</dcterms:created>
  <dcterms:modified xsi:type="dcterms:W3CDTF">2020-02-18T01:53:24Z</dcterms:modified>
</cp:coreProperties>
</file>